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drawings/drawing4.xml" ContentType="application/vnd.openxmlformats-officedocument.drawingml.chartshapes+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1.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2.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307" r:id="rId2"/>
    <p:sldId id="267" r:id="rId3"/>
    <p:sldId id="258" r:id="rId4"/>
    <p:sldId id="264" r:id="rId5"/>
    <p:sldId id="259" r:id="rId6"/>
    <p:sldId id="260" r:id="rId7"/>
    <p:sldId id="262" r:id="rId8"/>
    <p:sldId id="285" r:id="rId9"/>
    <p:sldId id="266" r:id="rId10"/>
    <p:sldId id="268" r:id="rId11"/>
    <p:sldId id="269" r:id="rId12"/>
    <p:sldId id="270" r:id="rId13"/>
    <p:sldId id="272" r:id="rId14"/>
    <p:sldId id="297" r:id="rId15"/>
    <p:sldId id="296" r:id="rId16"/>
    <p:sldId id="298" r:id="rId17"/>
    <p:sldId id="299" r:id="rId18"/>
    <p:sldId id="273" r:id="rId19"/>
    <p:sldId id="300" r:id="rId20"/>
    <p:sldId id="301" r:id="rId21"/>
    <p:sldId id="302" r:id="rId22"/>
    <p:sldId id="305" r:id="rId23"/>
    <p:sldId id="303" r:id="rId24"/>
    <p:sldId id="276" r:id="rId25"/>
    <p:sldId id="280" r:id="rId26"/>
    <p:sldId id="278" r:id="rId27"/>
    <p:sldId id="277" r:id="rId28"/>
    <p:sldId id="304" r:id="rId29"/>
    <p:sldId id="288" r:id="rId30"/>
    <p:sldId id="289" r:id="rId31"/>
    <p:sldId id="290" r:id="rId32"/>
    <p:sldId id="287" r:id="rId33"/>
    <p:sldId id="291" r:id="rId34"/>
    <p:sldId id="292" r:id="rId35"/>
    <p:sldId id="293" r:id="rId36"/>
    <p:sldId id="294" r:id="rId37"/>
    <p:sldId id="295"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FFFFCC"/>
    <a:srgbClr val="008000"/>
    <a:srgbClr val="009900"/>
    <a:srgbClr val="00CC00"/>
    <a:srgbClr val="99CC00"/>
    <a:srgbClr val="99FF99"/>
    <a:srgbClr val="99FF6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38" autoAdjust="0"/>
    <p:restoredTop sz="94660"/>
  </p:normalViewPr>
  <p:slideViewPr>
    <p:cSldViewPr>
      <p:cViewPr>
        <p:scale>
          <a:sx n="77" d="100"/>
          <a:sy n="77" d="100"/>
        </p:scale>
        <p:origin x="-2628" y="-81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31.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ru-RU"/>
              <a:t>Проведённые исследования</a:t>
            </a:r>
          </a:p>
        </c:rich>
      </c:tx>
      <c:layout>
        <c:manualLayout>
          <c:xMode val="edge"/>
          <c:yMode val="edge"/>
          <c:x val="3.5983765918149127E-2"/>
          <c:y val="0.5905777683543769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1.6975308641975308E-2"/>
          <c:y val="0.13010181479609975"/>
          <c:w val="0.46155475357247017"/>
          <c:h val="0.44899328606972705"/>
        </c:manualLayout>
      </c:layout>
      <c:pie3DChart>
        <c:varyColors val="1"/>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lineChart>
        <c:grouping val="standard"/>
        <c:varyColors val="0"/>
        <c:ser>
          <c:idx val="0"/>
          <c:order val="0"/>
          <c:tx>
            <c:strRef>
              <c:f>Лист1!$B$1</c:f>
              <c:strCache>
                <c:ptCount val="1"/>
                <c:pt idx="0">
                  <c:v>проведено исследований</c:v>
                </c:pt>
              </c:strCache>
            </c:strRef>
          </c:tx>
          <c:marker>
            <c:symbol val="none"/>
          </c:marker>
          <c:dLbls>
            <c:showLegendKey val="0"/>
            <c:showVal val="1"/>
            <c:showCatName val="0"/>
            <c:showSerName val="0"/>
            <c:showPercent val="0"/>
            <c:showBubbleSize val="0"/>
            <c:showLeaderLines val="0"/>
          </c:dLbls>
          <c:cat>
            <c:strRef>
              <c:f>Лист1!$A$2:$A$4</c:f>
              <c:strCache>
                <c:ptCount val="3"/>
                <c:pt idx="0">
                  <c:v>2012г</c:v>
                </c:pt>
                <c:pt idx="1">
                  <c:v>2013г</c:v>
                </c:pt>
                <c:pt idx="2">
                  <c:v>2014г </c:v>
                </c:pt>
              </c:strCache>
            </c:strRef>
          </c:cat>
          <c:val>
            <c:numRef>
              <c:f>Лист1!$B$2:$B$4</c:f>
              <c:numCache>
                <c:formatCode>General</c:formatCode>
                <c:ptCount val="3"/>
                <c:pt idx="0">
                  <c:v>28776</c:v>
                </c:pt>
                <c:pt idx="1">
                  <c:v>24126</c:v>
                </c:pt>
                <c:pt idx="2">
                  <c:v>28741</c:v>
                </c:pt>
              </c:numCache>
            </c:numRef>
          </c:val>
          <c:smooth val="0"/>
        </c:ser>
        <c:ser>
          <c:idx val="1"/>
          <c:order val="1"/>
          <c:tx>
            <c:strRef>
              <c:f>Лист1!$C$1</c:f>
              <c:strCache>
                <c:ptCount val="1"/>
                <c:pt idx="0">
                  <c:v>в том числе от ТУ </c:v>
                </c:pt>
              </c:strCache>
            </c:strRef>
          </c:tx>
          <c:marker>
            <c:symbol val="none"/>
          </c:marker>
          <c:dLbls>
            <c:showLegendKey val="0"/>
            <c:showVal val="1"/>
            <c:showCatName val="0"/>
            <c:showSerName val="0"/>
            <c:showPercent val="0"/>
            <c:showBubbleSize val="0"/>
            <c:showLeaderLines val="0"/>
          </c:dLbls>
          <c:cat>
            <c:strRef>
              <c:f>Лист1!$A$2:$A$4</c:f>
              <c:strCache>
                <c:ptCount val="3"/>
                <c:pt idx="0">
                  <c:v>2012г</c:v>
                </c:pt>
                <c:pt idx="1">
                  <c:v>2013г</c:v>
                </c:pt>
                <c:pt idx="2">
                  <c:v>2014г </c:v>
                </c:pt>
              </c:strCache>
            </c:strRef>
          </c:cat>
          <c:val>
            <c:numRef>
              <c:f>Лист1!$C$2:$C$4</c:f>
              <c:numCache>
                <c:formatCode>General</c:formatCode>
                <c:ptCount val="3"/>
                <c:pt idx="0">
                  <c:v>14390</c:v>
                </c:pt>
                <c:pt idx="1">
                  <c:v>7289</c:v>
                </c:pt>
                <c:pt idx="2">
                  <c:v>8548</c:v>
                </c:pt>
              </c:numCache>
            </c:numRef>
          </c:val>
          <c:smooth val="0"/>
        </c:ser>
        <c:dLbls>
          <c:showLegendKey val="0"/>
          <c:showVal val="0"/>
          <c:showCatName val="0"/>
          <c:showSerName val="0"/>
          <c:showPercent val="0"/>
          <c:showBubbleSize val="0"/>
        </c:dLbls>
        <c:marker val="1"/>
        <c:smooth val="0"/>
        <c:axId val="130125312"/>
        <c:axId val="83615040"/>
      </c:lineChart>
      <c:catAx>
        <c:axId val="130125312"/>
        <c:scaling>
          <c:orientation val="minMax"/>
        </c:scaling>
        <c:delete val="0"/>
        <c:axPos val="b"/>
        <c:majorTickMark val="out"/>
        <c:minorTickMark val="none"/>
        <c:tickLblPos val="nextTo"/>
        <c:crossAx val="83615040"/>
        <c:crosses val="autoZero"/>
        <c:auto val="1"/>
        <c:lblAlgn val="ctr"/>
        <c:lblOffset val="100"/>
        <c:noMultiLvlLbl val="0"/>
      </c:catAx>
      <c:valAx>
        <c:axId val="83615040"/>
        <c:scaling>
          <c:orientation val="minMax"/>
        </c:scaling>
        <c:delete val="0"/>
        <c:axPos val="l"/>
        <c:majorGridlines/>
        <c:numFmt formatCode="General" sourceLinked="1"/>
        <c:majorTickMark val="out"/>
        <c:minorTickMark val="none"/>
        <c:tickLblPos val="nextTo"/>
        <c:crossAx val="130125312"/>
        <c:crosses val="autoZero"/>
        <c:crossBetween val="between"/>
      </c:valAx>
    </c:plotArea>
    <c:legend>
      <c:legendPos val="r"/>
      <c:overlay val="0"/>
    </c:legend>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lineChart>
        <c:grouping val="standard"/>
        <c:varyColors val="0"/>
        <c:ser>
          <c:idx val="0"/>
          <c:order val="0"/>
          <c:tx>
            <c:strRef>
              <c:f>Лист1!$B$1</c:f>
              <c:strCache>
                <c:ptCount val="1"/>
                <c:pt idx="0">
                  <c:v>всего </c:v>
                </c:pt>
              </c:strCache>
            </c:strRef>
          </c:tx>
          <c:marker>
            <c:symbol val="none"/>
          </c:marker>
          <c:dLbls>
            <c:dLbl>
              <c:idx val="0"/>
              <c:layout>
                <c:manualLayout>
                  <c:x val="-5.4012345679012343E-2"/>
                  <c:y val="-5.6120653217889761E-2"/>
                </c:manualLayout>
              </c:layout>
              <c:showLegendKey val="0"/>
              <c:showVal val="1"/>
              <c:showCatName val="0"/>
              <c:showSerName val="0"/>
              <c:showPercent val="0"/>
              <c:showBubbleSize val="0"/>
            </c:dLbl>
            <c:dLbl>
              <c:idx val="1"/>
              <c:layout>
                <c:manualLayout>
                  <c:x val="-3.5493827160493825E-2"/>
                  <c:y val="-6.1732718539678738E-2"/>
                </c:manualLayout>
              </c:layout>
              <c:showLegendKey val="0"/>
              <c:showVal val="1"/>
              <c:showCatName val="0"/>
              <c:showSerName val="0"/>
              <c:showPercent val="0"/>
              <c:showBubbleSize val="0"/>
            </c:dLbl>
            <c:dLbl>
              <c:idx val="2"/>
              <c:layout>
                <c:manualLayout>
                  <c:x val="-7.716049382716049E-2"/>
                  <c:y val="-3.928445725252283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2012г</c:v>
                </c:pt>
                <c:pt idx="1">
                  <c:v>2013г </c:v>
                </c:pt>
                <c:pt idx="2">
                  <c:v>2014г </c:v>
                </c:pt>
              </c:strCache>
            </c:strRef>
          </c:cat>
          <c:val>
            <c:numRef>
              <c:f>Лист1!$B$2:$B$4</c:f>
              <c:numCache>
                <c:formatCode>General</c:formatCode>
                <c:ptCount val="3"/>
                <c:pt idx="0">
                  <c:v>895</c:v>
                </c:pt>
                <c:pt idx="1">
                  <c:v>752</c:v>
                </c:pt>
                <c:pt idx="2">
                  <c:v>1012</c:v>
                </c:pt>
              </c:numCache>
            </c:numRef>
          </c:val>
          <c:smooth val="0"/>
        </c:ser>
        <c:ser>
          <c:idx val="1"/>
          <c:order val="1"/>
          <c:tx>
            <c:strRef>
              <c:f>Лист1!$C$1</c:f>
              <c:strCache>
                <c:ptCount val="1"/>
                <c:pt idx="0">
                  <c:v>в том числе от ТУ </c:v>
                </c:pt>
              </c:strCache>
            </c:strRef>
          </c:tx>
          <c:marker>
            <c:symbol val="none"/>
          </c:marker>
          <c:dLbls>
            <c:dLbl>
              <c:idx val="0"/>
              <c:layout>
                <c:manualLayout>
                  <c:x val="-6.3271604938271608E-2"/>
                  <c:y val="-3.6478424591628346E-2"/>
                </c:manualLayout>
              </c:layout>
              <c:showLegendKey val="0"/>
              <c:showVal val="1"/>
              <c:showCatName val="0"/>
              <c:showSerName val="0"/>
              <c:showPercent val="0"/>
              <c:showBubbleSize val="0"/>
            </c:dLbl>
            <c:dLbl>
              <c:idx val="1"/>
              <c:layout>
                <c:manualLayout>
                  <c:x val="-3.5493827160493825E-2"/>
                  <c:y val="-5.8926685878784253E-2"/>
                </c:manualLayout>
              </c:layout>
              <c:showLegendKey val="0"/>
              <c:showVal val="1"/>
              <c:showCatName val="0"/>
              <c:showSerName val="0"/>
              <c:showPercent val="0"/>
              <c:showBubbleSize val="0"/>
            </c:dLbl>
            <c:dLbl>
              <c:idx val="2"/>
              <c:layout>
                <c:manualLayout>
                  <c:x val="-2.4691358024691357E-2"/>
                  <c:y val="-6.173271853967873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2012г</c:v>
                </c:pt>
                <c:pt idx="1">
                  <c:v>2013г </c:v>
                </c:pt>
                <c:pt idx="2">
                  <c:v>2014г </c:v>
                </c:pt>
              </c:strCache>
            </c:strRef>
          </c:cat>
          <c:val>
            <c:numRef>
              <c:f>Лист1!$C$2:$C$4</c:f>
              <c:numCache>
                <c:formatCode>General</c:formatCode>
                <c:ptCount val="3"/>
                <c:pt idx="0">
                  <c:v>657</c:v>
                </c:pt>
                <c:pt idx="1">
                  <c:v>395</c:v>
                </c:pt>
                <c:pt idx="2">
                  <c:v>754</c:v>
                </c:pt>
              </c:numCache>
            </c:numRef>
          </c:val>
          <c:smooth val="0"/>
        </c:ser>
        <c:dLbls>
          <c:showLegendKey val="0"/>
          <c:showVal val="0"/>
          <c:showCatName val="0"/>
          <c:showSerName val="0"/>
          <c:showPercent val="0"/>
          <c:showBubbleSize val="0"/>
        </c:dLbls>
        <c:marker val="1"/>
        <c:smooth val="0"/>
        <c:axId val="130326528"/>
        <c:axId val="130057920"/>
      </c:lineChart>
      <c:catAx>
        <c:axId val="130326528"/>
        <c:scaling>
          <c:orientation val="minMax"/>
        </c:scaling>
        <c:delete val="0"/>
        <c:axPos val="b"/>
        <c:majorTickMark val="out"/>
        <c:minorTickMark val="none"/>
        <c:tickLblPos val="nextTo"/>
        <c:crossAx val="130057920"/>
        <c:crosses val="autoZero"/>
        <c:auto val="1"/>
        <c:lblAlgn val="ctr"/>
        <c:lblOffset val="100"/>
        <c:noMultiLvlLbl val="0"/>
      </c:catAx>
      <c:valAx>
        <c:axId val="130057920"/>
        <c:scaling>
          <c:orientation val="minMax"/>
        </c:scaling>
        <c:delete val="0"/>
        <c:axPos val="l"/>
        <c:majorGridlines/>
        <c:numFmt formatCode="General" sourceLinked="1"/>
        <c:majorTickMark val="out"/>
        <c:minorTickMark val="none"/>
        <c:tickLblPos val="nextTo"/>
        <c:crossAx val="130326528"/>
        <c:crosses val="autoZero"/>
        <c:crossBetween val="between"/>
      </c:valAx>
    </c:plotArea>
    <c:legend>
      <c:legendPos val="r"/>
      <c:overlay val="0"/>
    </c:legend>
    <c:plotVisOnly val="1"/>
    <c:dispBlanksAs val="zero"/>
    <c:showDLblsOverMax val="0"/>
  </c:chart>
  <c:txPr>
    <a:bodyPr/>
    <a:lstStyle/>
    <a:p>
      <a:pPr>
        <a:defRPr sz="1800"/>
      </a:pPr>
      <a:endParaRPr lang="ru-RU"/>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2013г</c:v>
                </c:pt>
              </c:strCache>
            </c:strRef>
          </c:tx>
          <c:invertIfNegative val="0"/>
          <c:dLbls>
            <c:dLbl>
              <c:idx val="0"/>
              <c:layout>
                <c:manualLayout>
                  <c:x val="-4.6296296296296294E-3"/>
                  <c:y val="-1.4030163304472388E-2"/>
                </c:manualLayout>
              </c:layout>
              <c:showLegendKey val="0"/>
              <c:showVal val="1"/>
              <c:showCatName val="0"/>
              <c:showSerName val="0"/>
              <c:showPercent val="0"/>
              <c:showBubbleSize val="0"/>
            </c:dLbl>
            <c:dLbl>
              <c:idx val="1"/>
              <c:layout>
                <c:manualLayout>
                  <c:x val="0"/>
                  <c:y val="-1.9642228626261405E-2"/>
                </c:manualLayout>
              </c:layout>
              <c:showLegendKey val="0"/>
              <c:showVal val="1"/>
              <c:showCatName val="0"/>
              <c:showSerName val="0"/>
              <c:showPercent val="0"/>
              <c:showBubbleSize val="0"/>
            </c:dLbl>
            <c:dLbl>
              <c:idx val="2"/>
              <c:layout>
                <c:manualLayout>
                  <c:x val="0"/>
                  <c:y val="-1.4030163304472388E-2"/>
                </c:manualLayout>
              </c:layout>
              <c:showLegendKey val="0"/>
              <c:showVal val="1"/>
              <c:showCatName val="0"/>
              <c:showSerName val="0"/>
              <c:showPercent val="0"/>
              <c:showBubbleSize val="0"/>
            </c:dLbl>
            <c:dLbl>
              <c:idx val="4"/>
              <c:layout>
                <c:manualLayout>
                  <c:x val="-1.6975308641975308E-2"/>
                  <c:y val="-2.806032660894488E-3"/>
                </c:manualLayout>
              </c:layout>
              <c:showLegendKey val="0"/>
              <c:showVal val="1"/>
              <c:showCatName val="0"/>
              <c:showSerName val="0"/>
              <c:showPercent val="0"/>
              <c:showBubbleSize val="0"/>
            </c:dLbl>
            <c:txPr>
              <a:bodyPr/>
              <a:lstStyle/>
              <a:p>
                <a:pPr>
                  <a:defRPr sz="1200" b="1"/>
                </a:pPr>
                <a:endParaRPr lang="ru-RU"/>
              </a:p>
            </c:txPr>
            <c:showLegendKey val="0"/>
            <c:showVal val="1"/>
            <c:showCatName val="0"/>
            <c:showSerName val="0"/>
            <c:showPercent val="0"/>
            <c:showBubbleSize val="0"/>
            <c:showLeaderLines val="0"/>
          </c:dLbls>
          <c:cat>
            <c:strRef>
              <c:f>Лист1!$A$2:$A$7</c:f>
              <c:strCache>
                <c:ptCount val="6"/>
                <c:pt idx="0">
                  <c:v>фитосанитарные исследования </c:v>
                </c:pt>
                <c:pt idx="1">
                  <c:v>зерно и продукты его переработки </c:v>
                </c:pt>
                <c:pt idx="2">
                  <c:v>продукция животного происхождения </c:v>
                </c:pt>
                <c:pt idx="3">
                  <c:v>продукция растительного происхождения</c:v>
                </c:pt>
                <c:pt idx="4">
                  <c:v>почва, вода, пестициды</c:v>
                </c:pt>
                <c:pt idx="5">
                  <c:v>семена и посадочный материал </c:v>
                </c:pt>
              </c:strCache>
            </c:strRef>
          </c:cat>
          <c:val>
            <c:numRef>
              <c:f>Лист1!$B$2:$B$7</c:f>
              <c:numCache>
                <c:formatCode>General</c:formatCode>
                <c:ptCount val="6"/>
                <c:pt idx="0">
                  <c:v>5400</c:v>
                </c:pt>
                <c:pt idx="1">
                  <c:v>8804</c:v>
                </c:pt>
                <c:pt idx="2">
                  <c:v>6113</c:v>
                </c:pt>
                <c:pt idx="3">
                  <c:v>328</c:v>
                </c:pt>
                <c:pt idx="4">
                  <c:v>2783</c:v>
                </c:pt>
                <c:pt idx="5">
                  <c:v>698</c:v>
                </c:pt>
              </c:numCache>
            </c:numRef>
          </c:val>
        </c:ser>
        <c:ser>
          <c:idx val="1"/>
          <c:order val="1"/>
          <c:tx>
            <c:strRef>
              <c:f>Лист1!$C$1</c:f>
              <c:strCache>
                <c:ptCount val="1"/>
                <c:pt idx="0">
                  <c:v>2014г </c:v>
                </c:pt>
              </c:strCache>
            </c:strRef>
          </c:tx>
          <c:invertIfNegative val="0"/>
          <c:dLbls>
            <c:dLbl>
              <c:idx val="0"/>
              <c:layout>
                <c:manualLayout>
                  <c:x val="6.1728395061728392E-3"/>
                  <c:y val="-5.612065321788976E-3"/>
                </c:manualLayout>
              </c:layout>
              <c:showLegendKey val="0"/>
              <c:showVal val="1"/>
              <c:showCatName val="0"/>
              <c:showSerName val="0"/>
              <c:showPercent val="0"/>
              <c:showBubbleSize val="0"/>
            </c:dLbl>
            <c:dLbl>
              <c:idx val="1"/>
              <c:layout>
                <c:manualLayout>
                  <c:x val="1.8518518518518517E-2"/>
                  <c:y val="-2.2448482234609504E-2"/>
                </c:manualLayout>
              </c:layout>
              <c:showLegendKey val="0"/>
              <c:showVal val="1"/>
              <c:showCatName val="0"/>
              <c:showSerName val="0"/>
              <c:showPercent val="0"/>
              <c:showBubbleSize val="0"/>
            </c:dLbl>
            <c:dLbl>
              <c:idx val="2"/>
              <c:layout>
                <c:manualLayout>
                  <c:x val="4.3209876543209874E-2"/>
                  <c:y val="1.6836195965366927E-2"/>
                </c:manualLayout>
              </c:layout>
              <c:showLegendKey val="0"/>
              <c:showVal val="1"/>
              <c:showCatName val="0"/>
              <c:showSerName val="0"/>
              <c:showPercent val="0"/>
              <c:showBubbleSize val="0"/>
            </c:dLbl>
            <c:txPr>
              <a:bodyPr/>
              <a:lstStyle/>
              <a:p>
                <a:pPr>
                  <a:defRPr sz="1200" b="1"/>
                </a:pPr>
                <a:endParaRPr lang="ru-RU"/>
              </a:p>
            </c:txPr>
            <c:showLegendKey val="0"/>
            <c:showVal val="1"/>
            <c:showCatName val="0"/>
            <c:showSerName val="0"/>
            <c:showPercent val="0"/>
            <c:showBubbleSize val="0"/>
            <c:showLeaderLines val="0"/>
          </c:dLbls>
          <c:cat>
            <c:strRef>
              <c:f>Лист1!$A$2:$A$7</c:f>
              <c:strCache>
                <c:ptCount val="6"/>
                <c:pt idx="0">
                  <c:v>фитосанитарные исследования </c:v>
                </c:pt>
                <c:pt idx="1">
                  <c:v>зерно и продукты его переработки </c:v>
                </c:pt>
                <c:pt idx="2">
                  <c:v>продукция животного происхождения </c:v>
                </c:pt>
                <c:pt idx="3">
                  <c:v>продукция растительного происхождения</c:v>
                </c:pt>
                <c:pt idx="4">
                  <c:v>почва, вода, пестициды</c:v>
                </c:pt>
                <c:pt idx="5">
                  <c:v>семена и посадочный материал </c:v>
                </c:pt>
              </c:strCache>
            </c:strRef>
          </c:cat>
          <c:val>
            <c:numRef>
              <c:f>Лист1!$C$2:$C$7</c:f>
              <c:numCache>
                <c:formatCode>General</c:formatCode>
                <c:ptCount val="6"/>
                <c:pt idx="0">
                  <c:v>9598</c:v>
                </c:pt>
                <c:pt idx="1">
                  <c:v>8986</c:v>
                </c:pt>
                <c:pt idx="2">
                  <c:v>5693</c:v>
                </c:pt>
                <c:pt idx="3">
                  <c:v>433</c:v>
                </c:pt>
                <c:pt idx="4">
                  <c:v>3381</c:v>
                </c:pt>
                <c:pt idx="5">
                  <c:v>650</c:v>
                </c:pt>
              </c:numCache>
            </c:numRef>
          </c:val>
        </c:ser>
        <c:dLbls>
          <c:showLegendKey val="0"/>
          <c:showVal val="0"/>
          <c:showCatName val="0"/>
          <c:showSerName val="0"/>
          <c:showPercent val="0"/>
          <c:showBubbleSize val="0"/>
        </c:dLbls>
        <c:gapWidth val="150"/>
        <c:shape val="cylinder"/>
        <c:axId val="130330112"/>
        <c:axId val="130060224"/>
        <c:axId val="0"/>
      </c:bar3DChart>
      <c:catAx>
        <c:axId val="130330112"/>
        <c:scaling>
          <c:orientation val="minMax"/>
        </c:scaling>
        <c:delete val="0"/>
        <c:axPos val="b"/>
        <c:majorTickMark val="out"/>
        <c:minorTickMark val="none"/>
        <c:tickLblPos val="nextTo"/>
        <c:txPr>
          <a:bodyPr/>
          <a:lstStyle/>
          <a:p>
            <a:pPr>
              <a:defRPr sz="900" b="1"/>
            </a:pPr>
            <a:endParaRPr lang="ru-RU"/>
          </a:p>
        </c:txPr>
        <c:crossAx val="130060224"/>
        <c:crosses val="autoZero"/>
        <c:auto val="1"/>
        <c:lblAlgn val="ctr"/>
        <c:lblOffset val="100"/>
        <c:noMultiLvlLbl val="0"/>
      </c:catAx>
      <c:valAx>
        <c:axId val="130060224"/>
        <c:scaling>
          <c:orientation val="minMax"/>
        </c:scaling>
        <c:delete val="0"/>
        <c:axPos val="l"/>
        <c:majorGridlines/>
        <c:numFmt formatCode="General" sourceLinked="1"/>
        <c:majorTickMark val="out"/>
        <c:minorTickMark val="none"/>
        <c:tickLblPos val="nextTo"/>
        <c:crossAx val="130330112"/>
        <c:crosses val="autoZero"/>
        <c:crossBetween val="between"/>
      </c:valAx>
    </c:plotArea>
    <c:legend>
      <c:legendPos val="r"/>
      <c:overlay val="0"/>
    </c:legend>
    <c:plotVisOnly val="1"/>
    <c:dispBlanksAs val="gap"/>
    <c:showDLblsOverMax val="0"/>
  </c:chart>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Лист1!$B$1</c:f>
              <c:strCache>
                <c:ptCount val="1"/>
                <c:pt idx="0">
                  <c:v>исследовано проб </c:v>
                </c:pt>
              </c:strCache>
            </c:strRef>
          </c:tx>
          <c:invertIfNegative val="0"/>
          <c:dLbls>
            <c:dLbl>
              <c:idx val="0"/>
              <c:spPr/>
              <c:txPr>
                <a:bodyPr/>
                <a:lstStyle/>
                <a:p>
                  <a:pPr>
                    <a:defRPr b="1"/>
                  </a:pPr>
                  <a:endParaRPr lang="ru-RU"/>
                </a:p>
              </c:txPr>
              <c:showLegendKey val="0"/>
              <c:showVal val="1"/>
              <c:showCatName val="0"/>
              <c:showSerName val="0"/>
              <c:showPercent val="0"/>
              <c:showBubbleSize val="0"/>
            </c:dLbl>
            <c:dLbl>
              <c:idx val="1"/>
              <c:spPr/>
              <c:txPr>
                <a:bodyPr/>
                <a:lstStyle/>
                <a:p>
                  <a:pPr>
                    <a:defRPr b="1"/>
                  </a:pPr>
                  <a:endParaRPr lang="ru-RU"/>
                </a:p>
              </c:txPr>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Лист1!$A$2:$A$3</c:f>
              <c:strCache>
                <c:ptCount val="2"/>
                <c:pt idx="0">
                  <c:v>2013 г</c:v>
                </c:pt>
                <c:pt idx="1">
                  <c:v>2014 г</c:v>
                </c:pt>
              </c:strCache>
            </c:strRef>
          </c:cat>
          <c:val>
            <c:numRef>
              <c:f>Лист1!$B$2:$B$3</c:f>
              <c:numCache>
                <c:formatCode>General</c:formatCode>
                <c:ptCount val="2"/>
                <c:pt idx="0">
                  <c:v>158</c:v>
                </c:pt>
                <c:pt idx="1">
                  <c:v>215</c:v>
                </c:pt>
              </c:numCache>
            </c:numRef>
          </c:val>
        </c:ser>
        <c:ser>
          <c:idx val="1"/>
          <c:order val="1"/>
          <c:tx>
            <c:strRef>
              <c:f>Лист1!$C$1</c:f>
              <c:strCache>
                <c:ptCount val="1"/>
                <c:pt idx="0">
                  <c:v>выявлено положительных </c:v>
                </c:pt>
              </c:strCache>
            </c:strRef>
          </c:tx>
          <c:invertIfNegative val="0"/>
          <c:dLbls>
            <c:txPr>
              <a:bodyPr/>
              <a:lstStyle/>
              <a:p>
                <a:pPr>
                  <a:defRPr b="1"/>
                </a:pPr>
                <a:endParaRPr lang="ru-RU"/>
              </a:p>
            </c:txPr>
            <c:showLegendKey val="0"/>
            <c:showVal val="1"/>
            <c:showCatName val="0"/>
            <c:showSerName val="0"/>
            <c:showPercent val="0"/>
            <c:showBubbleSize val="0"/>
            <c:showLeaderLines val="0"/>
          </c:dLbls>
          <c:cat>
            <c:strRef>
              <c:f>Лист1!$A$2:$A$3</c:f>
              <c:strCache>
                <c:ptCount val="2"/>
                <c:pt idx="0">
                  <c:v>2013 г</c:v>
                </c:pt>
                <c:pt idx="1">
                  <c:v>2014 г</c:v>
                </c:pt>
              </c:strCache>
            </c:strRef>
          </c:cat>
          <c:val>
            <c:numRef>
              <c:f>Лист1!$C$2:$C$3</c:f>
              <c:numCache>
                <c:formatCode>General</c:formatCode>
                <c:ptCount val="2"/>
                <c:pt idx="0">
                  <c:v>31</c:v>
                </c:pt>
                <c:pt idx="1">
                  <c:v>25</c:v>
                </c:pt>
              </c:numCache>
            </c:numRef>
          </c:val>
        </c:ser>
        <c:dLbls>
          <c:showLegendKey val="0"/>
          <c:showVal val="0"/>
          <c:showCatName val="0"/>
          <c:showSerName val="0"/>
          <c:showPercent val="0"/>
          <c:showBubbleSize val="0"/>
        </c:dLbls>
        <c:gapWidth val="150"/>
        <c:axId val="130329600"/>
        <c:axId val="130062528"/>
      </c:barChart>
      <c:catAx>
        <c:axId val="130329600"/>
        <c:scaling>
          <c:orientation val="minMax"/>
        </c:scaling>
        <c:delete val="0"/>
        <c:axPos val="b"/>
        <c:majorTickMark val="out"/>
        <c:minorTickMark val="none"/>
        <c:tickLblPos val="nextTo"/>
        <c:crossAx val="130062528"/>
        <c:crosses val="autoZero"/>
        <c:auto val="1"/>
        <c:lblAlgn val="ctr"/>
        <c:lblOffset val="100"/>
        <c:noMultiLvlLbl val="0"/>
      </c:catAx>
      <c:valAx>
        <c:axId val="130062528"/>
        <c:scaling>
          <c:orientation val="minMax"/>
        </c:scaling>
        <c:delete val="0"/>
        <c:axPos val="l"/>
        <c:majorGridlines/>
        <c:numFmt formatCode="General" sourceLinked="1"/>
        <c:majorTickMark val="out"/>
        <c:minorTickMark val="none"/>
        <c:tickLblPos val="nextTo"/>
        <c:crossAx val="130329600"/>
        <c:crosses val="autoZero"/>
        <c:crossBetween val="between"/>
      </c:valAx>
    </c:plotArea>
    <c:legend>
      <c:legendPos val="b"/>
      <c:overlay val="0"/>
    </c:legend>
    <c:plotVisOnly val="1"/>
    <c:dispBlanksAs val="gap"/>
    <c:showDLblsOverMax val="0"/>
  </c:chart>
  <c:txPr>
    <a:bodyPr/>
    <a:lstStyle/>
    <a:p>
      <a:pPr>
        <a:defRPr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Лист1!$B$1</c:f>
              <c:strCache>
                <c:ptCount val="1"/>
                <c:pt idx="0">
                  <c:v>исследовано проб</c:v>
                </c:pt>
              </c:strCache>
            </c:strRef>
          </c:tx>
          <c:invertIfNegative val="0"/>
          <c:dLbls>
            <c:txPr>
              <a:bodyPr/>
              <a:lstStyle/>
              <a:p>
                <a:pPr>
                  <a:defRPr b="1"/>
                </a:pPr>
                <a:endParaRPr lang="ru-RU"/>
              </a:p>
            </c:txPr>
            <c:showLegendKey val="0"/>
            <c:showVal val="1"/>
            <c:showCatName val="0"/>
            <c:showSerName val="0"/>
            <c:showPercent val="0"/>
            <c:showBubbleSize val="0"/>
            <c:showLeaderLines val="0"/>
          </c:dLbls>
          <c:cat>
            <c:strRef>
              <c:f>Лист1!$A$2:$A$3</c:f>
              <c:strCache>
                <c:ptCount val="2"/>
                <c:pt idx="0">
                  <c:v>2013 г</c:v>
                </c:pt>
                <c:pt idx="1">
                  <c:v>2014 г</c:v>
                </c:pt>
              </c:strCache>
            </c:strRef>
          </c:cat>
          <c:val>
            <c:numRef>
              <c:f>Лист1!$B$2:$B$3</c:f>
              <c:numCache>
                <c:formatCode>General</c:formatCode>
                <c:ptCount val="2"/>
                <c:pt idx="0">
                  <c:v>316</c:v>
                </c:pt>
                <c:pt idx="1">
                  <c:v>476</c:v>
                </c:pt>
              </c:numCache>
            </c:numRef>
          </c:val>
        </c:ser>
        <c:ser>
          <c:idx val="1"/>
          <c:order val="1"/>
          <c:tx>
            <c:strRef>
              <c:f>Лист1!$C$1</c:f>
              <c:strCache>
                <c:ptCount val="1"/>
                <c:pt idx="0">
                  <c:v>выявлено снижение плодородия </c:v>
                </c:pt>
              </c:strCache>
            </c:strRef>
          </c:tx>
          <c:invertIfNegative val="0"/>
          <c:dLbls>
            <c:txPr>
              <a:bodyPr/>
              <a:lstStyle/>
              <a:p>
                <a:pPr>
                  <a:defRPr b="1"/>
                </a:pPr>
                <a:endParaRPr lang="ru-RU"/>
              </a:p>
            </c:txPr>
            <c:showLegendKey val="0"/>
            <c:showVal val="1"/>
            <c:showCatName val="0"/>
            <c:showSerName val="0"/>
            <c:showPercent val="0"/>
            <c:showBubbleSize val="0"/>
            <c:showLeaderLines val="0"/>
          </c:dLbls>
          <c:cat>
            <c:strRef>
              <c:f>Лист1!$A$2:$A$3</c:f>
              <c:strCache>
                <c:ptCount val="2"/>
                <c:pt idx="0">
                  <c:v>2013 г</c:v>
                </c:pt>
                <c:pt idx="1">
                  <c:v>2014 г</c:v>
                </c:pt>
              </c:strCache>
            </c:strRef>
          </c:cat>
          <c:val>
            <c:numRef>
              <c:f>Лист1!$C$2:$C$3</c:f>
              <c:numCache>
                <c:formatCode>General</c:formatCode>
                <c:ptCount val="2"/>
                <c:pt idx="0">
                  <c:v>0</c:v>
                </c:pt>
                <c:pt idx="1">
                  <c:v>45</c:v>
                </c:pt>
              </c:numCache>
            </c:numRef>
          </c:val>
        </c:ser>
        <c:dLbls>
          <c:showLegendKey val="0"/>
          <c:showVal val="0"/>
          <c:showCatName val="0"/>
          <c:showSerName val="0"/>
          <c:showPercent val="0"/>
          <c:showBubbleSize val="0"/>
        </c:dLbls>
        <c:gapWidth val="150"/>
        <c:axId val="130614272"/>
        <c:axId val="130514944"/>
      </c:barChart>
      <c:catAx>
        <c:axId val="130614272"/>
        <c:scaling>
          <c:orientation val="minMax"/>
        </c:scaling>
        <c:delete val="0"/>
        <c:axPos val="b"/>
        <c:majorTickMark val="out"/>
        <c:minorTickMark val="none"/>
        <c:tickLblPos val="nextTo"/>
        <c:crossAx val="130514944"/>
        <c:crosses val="autoZero"/>
        <c:auto val="1"/>
        <c:lblAlgn val="ctr"/>
        <c:lblOffset val="100"/>
        <c:noMultiLvlLbl val="0"/>
      </c:catAx>
      <c:valAx>
        <c:axId val="130514944"/>
        <c:scaling>
          <c:orientation val="minMax"/>
        </c:scaling>
        <c:delete val="0"/>
        <c:axPos val="l"/>
        <c:majorGridlines/>
        <c:numFmt formatCode="General" sourceLinked="1"/>
        <c:majorTickMark val="out"/>
        <c:minorTickMark val="none"/>
        <c:tickLblPos val="nextTo"/>
        <c:crossAx val="130614272"/>
        <c:crosses val="autoZero"/>
        <c:crossBetween val="between"/>
      </c:valAx>
    </c:plotArea>
    <c:legend>
      <c:legendPos val="b"/>
      <c:overlay val="0"/>
    </c:legend>
    <c:plotVisOnly val="1"/>
    <c:dispBlanksAs val="gap"/>
    <c:showDLblsOverMax val="0"/>
  </c:chart>
  <c:txPr>
    <a:bodyPr/>
    <a:lstStyle/>
    <a:p>
      <a:pPr>
        <a:defRPr sz="1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Проведено исследований, %</c:v>
                </c:pt>
              </c:strCache>
            </c:strRef>
          </c:tx>
          <c:dPt>
            <c:idx val="0"/>
            <c:bubble3D val="0"/>
            <c:spPr>
              <a:solidFill>
                <a:srgbClr val="92D050"/>
              </a:solidFill>
            </c:spPr>
          </c:dPt>
          <c:dPt>
            <c:idx val="1"/>
            <c:bubble3D val="0"/>
            <c:spPr>
              <a:solidFill>
                <a:srgbClr val="00B0F0"/>
              </a:solidFill>
            </c:spPr>
          </c:dPt>
          <c:dPt>
            <c:idx val="2"/>
            <c:bubble3D val="0"/>
            <c:spPr>
              <a:solidFill>
                <a:srgbClr val="FF99FF"/>
              </a:solidFill>
            </c:spPr>
          </c:dPt>
          <c:dPt>
            <c:idx val="3"/>
            <c:bubble3D val="0"/>
            <c:explosion val="3"/>
            <c:spPr>
              <a:solidFill>
                <a:srgbClr val="FF0000"/>
              </a:solidFill>
            </c:spPr>
          </c:dPt>
          <c:dPt>
            <c:idx val="4"/>
            <c:bubble3D val="0"/>
            <c:spPr>
              <a:solidFill>
                <a:srgbClr val="FFFF00"/>
              </a:solidFill>
              <a:ln>
                <a:solidFill>
                  <a:srgbClr val="FFFF00"/>
                </a:solidFill>
              </a:ln>
            </c:spPr>
          </c:dPt>
          <c:dPt>
            <c:idx val="5"/>
            <c:bubble3D val="0"/>
            <c:spPr>
              <a:solidFill>
                <a:srgbClr val="7030A0"/>
              </a:solidFill>
            </c:spPr>
          </c:dPt>
          <c:dLbls>
            <c:dLbl>
              <c:idx val="0"/>
              <c:layout>
                <c:manualLayout>
                  <c:x val="-4.9382716049382713E-2"/>
                  <c:y val="-9.2599077809518107E-2"/>
                </c:manualLayout>
              </c:layout>
              <c:dLblPos val="bestFit"/>
              <c:showLegendKey val="0"/>
              <c:showVal val="1"/>
              <c:showCatName val="0"/>
              <c:showSerName val="0"/>
              <c:showPercent val="0"/>
              <c:showBubbleSize val="0"/>
            </c:dLbl>
            <c:dLbl>
              <c:idx val="1"/>
              <c:layout>
                <c:manualLayout>
                  <c:x val="-1.5432098765432098E-3"/>
                  <c:y val="0"/>
                </c:manualLayout>
              </c:layout>
              <c:dLblPos val="bestFit"/>
              <c:showLegendKey val="0"/>
              <c:showVal val="1"/>
              <c:showCatName val="0"/>
              <c:showSerName val="0"/>
              <c:showPercent val="0"/>
              <c:showBubbleSize val="0"/>
            </c:dLbl>
            <c:dLbl>
              <c:idx val="2"/>
              <c:layout>
                <c:manualLayout>
                  <c:x val="-7.7160493827160568E-3"/>
                  <c:y val="-1.6836195965366927E-2"/>
                </c:manualLayout>
              </c:layout>
              <c:dLblPos val="bestFit"/>
              <c:showLegendKey val="0"/>
              <c:showVal val="1"/>
              <c:showCatName val="0"/>
              <c:showSerName val="0"/>
              <c:showPercent val="0"/>
              <c:showBubbleSize val="0"/>
            </c:dLbl>
            <c:dLbl>
              <c:idx val="3"/>
              <c:layout>
                <c:manualLayout>
                  <c:x val="-7.716049382716049E-3"/>
                  <c:y val="-1.1224130643577952E-2"/>
                </c:manualLayout>
              </c:layout>
              <c:dLblPos val="bestFit"/>
              <c:showLegendKey val="0"/>
              <c:showVal val="1"/>
              <c:showCatName val="0"/>
              <c:showSerName val="0"/>
              <c:showPercent val="0"/>
              <c:showBubbleSize val="0"/>
            </c:dLbl>
            <c:dLbl>
              <c:idx val="4"/>
              <c:layout>
                <c:manualLayout>
                  <c:x val="-1.6975308641975308E-2"/>
                  <c:y val="2.5721668919285203E-17"/>
                </c:manualLayout>
              </c:layout>
              <c:dLblPos val="bestFit"/>
              <c:showLegendKey val="0"/>
              <c:showVal val="1"/>
              <c:showCatName val="0"/>
              <c:showSerName val="0"/>
              <c:showPercent val="0"/>
              <c:showBubbleSize val="0"/>
            </c:dLbl>
            <c:dLbl>
              <c:idx val="5"/>
              <c:tx>
                <c:rich>
                  <a:bodyPr/>
                  <a:lstStyle/>
                  <a:p>
                    <a:r>
                      <a:rPr lang="ru-RU" dirty="0" smtClean="0"/>
                      <a:t>0</a:t>
                    </a:r>
                    <a:r>
                      <a:rPr lang="en-US" dirty="0" smtClean="0"/>
                      <a:t>,1</a:t>
                    </a:r>
                    <a:endParaRPr lang="en-US" dirty="0"/>
                  </a:p>
                </c:rich>
              </c:tx>
              <c:dLblPos val="outEnd"/>
              <c:showLegendKey val="0"/>
              <c:showVal val="1"/>
              <c:showCatName val="0"/>
              <c:showSerName val="0"/>
              <c:showPercent val="0"/>
              <c:showBubbleSize val="0"/>
            </c:dLbl>
            <c:txPr>
              <a:bodyPr/>
              <a:lstStyle/>
              <a:p>
                <a:pPr>
                  <a:defRPr b="1"/>
                </a:pPr>
                <a:endParaRPr lang="ru-RU"/>
              </a:p>
            </c:txPr>
            <c:dLblPos val="outEnd"/>
            <c:showLegendKey val="0"/>
            <c:showVal val="0"/>
            <c:showCatName val="0"/>
            <c:showSerName val="0"/>
            <c:showPercent val="0"/>
            <c:showBubbleSize val="0"/>
          </c:dLbls>
          <c:cat>
            <c:strRef>
              <c:f>Лист1!$A$2:$A$7</c:f>
              <c:strCache>
                <c:ptCount val="6"/>
                <c:pt idx="0">
                  <c:v>Токсикологические</c:v>
                </c:pt>
                <c:pt idx="1">
                  <c:v>Органолептические</c:v>
                </c:pt>
                <c:pt idx="2">
                  <c:v>Паразитологические</c:v>
                </c:pt>
                <c:pt idx="3">
                  <c:v>Радиологические</c:v>
                </c:pt>
                <c:pt idx="4">
                  <c:v>Физико-химические</c:v>
                </c:pt>
                <c:pt idx="5">
                  <c:v>Молекулярные (ДНК)</c:v>
                </c:pt>
              </c:strCache>
            </c:strRef>
          </c:cat>
          <c:val>
            <c:numRef>
              <c:f>Лист1!$B$2:$B$7</c:f>
              <c:numCache>
                <c:formatCode>General</c:formatCode>
                <c:ptCount val="6"/>
                <c:pt idx="0">
                  <c:v>43.9</c:v>
                </c:pt>
                <c:pt idx="1">
                  <c:v>33.200000000000003</c:v>
                </c:pt>
                <c:pt idx="2">
                  <c:v>10.199999999999999</c:v>
                </c:pt>
                <c:pt idx="3">
                  <c:v>6.6</c:v>
                </c:pt>
                <c:pt idx="4">
                  <c:v>6.1</c:v>
                </c:pt>
                <c:pt idx="5">
                  <c:v>1.1000000000000001</c:v>
                </c:pt>
              </c:numCache>
            </c:numRef>
          </c:val>
        </c:ser>
        <c:dLbls>
          <c:showLegendKey val="0"/>
          <c:showVal val="0"/>
          <c:showCatName val="0"/>
          <c:showSerName val="0"/>
          <c:showPercent val="0"/>
          <c:showBubbleSize val="0"/>
          <c:showLeaderLines val="1"/>
        </c:dLbls>
      </c:pie3DChart>
    </c:plotArea>
    <c:legend>
      <c:legendPos val="r"/>
      <c:overlay val="0"/>
      <c:txPr>
        <a:bodyPr/>
        <a:lstStyle/>
        <a:p>
          <a:pPr>
            <a:defRPr b="1"/>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всего исследовано проб </c:v>
                </c:pt>
              </c:strCache>
            </c:strRef>
          </c:tx>
          <c:invertIfNegative val="0"/>
          <c:dLbls>
            <c:dLbl>
              <c:idx val="0"/>
              <c:layout>
                <c:manualLayout>
                  <c:x val="1.3888888888888888E-2"/>
                  <c:y val="-3.0866359269839383E-2"/>
                </c:manualLayout>
              </c:layout>
              <c:showLegendKey val="0"/>
              <c:showVal val="1"/>
              <c:showCatName val="0"/>
              <c:showSerName val="0"/>
              <c:showPercent val="0"/>
              <c:showBubbleSize val="0"/>
            </c:dLbl>
            <c:dLbl>
              <c:idx val="1"/>
              <c:layout>
                <c:manualLayout>
                  <c:x val="1.2345679012345678E-2"/>
                  <c:y val="-1.6836195965366955E-2"/>
                </c:manualLayout>
              </c:layout>
              <c:showLegendKey val="0"/>
              <c:showVal val="1"/>
              <c:showCatName val="0"/>
              <c:showSerName val="0"/>
              <c:showPercent val="0"/>
              <c:showBubbleSize val="0"/>
            </c:dLbl>
            <c:dLbl>
              <c:idx val="2"/>
              <c:layout>
                <c:manualLayout>
                  <c:x val="6.1728395061728392E-3"/>
                  <c:y val="-3.086635926983936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2012 г</c:v>
                </c:pt>
                <c:pt idx="1">
                  <c:v>2013 г</c:v>
                </c:pt>
                <c:pt idx="2">
                  <c:v>2014 г</c:v>
                </c:pt>
              </c:strCache>
            </c:strRef>
          </c:cat>
          <c:val>
            <c:numRef>
              <c:f>Лист1!$B$2:$B$4</c:f>
              <c:numCache>
                <c:formatCode>General</c:formatCode>
                <c:ptCount val="3"/>
                <c:pt idx="0">
                  <c:v>1217</c:v>
                </c:pt>
                <c:pt idx="1">
                  <c:v>982</c:v>
                </c:pt>
                <c:pt idx="2">
                  <c:v>1014</c:v>
                </c:pt>
              </c:numCache>
            </c:numRef>
          </c:val>
        </c:ser>
        <c:ser>
          <c:idx val="1"/>
          <c:order val="1"/>
          <c:tx>
            <c:strRef>
              <c:f>Лист1!$C$1</c:f>
              <c:strCache>
                <c:ptCount val="1"/>
                <c:pt idx="0">
                  <c:v>выявлено положительных</c:v>
                </c:pt>
              </c:strCache>
            </c:strRef>
          </c:tx>
          <c:invertIfNegative val="0"/>
          <c:dLbls>
            <c:dLbl>
              <c:idx val="0"/>
              <c:layout>
                <c:manualLayout>
                  <c:x val="4.7839506172839531E-2"/>
                  <c:y val="-3.6478424591628346E-2"/>
                </c:manualLayout>
              </c:layout>
              <c:tx>
                <c:rich>
                  <a:bodyPr/>
                  <a:lstStyle/>
                  <a:p>
                    <a:pPr>
                      <a:defRPr sz="1400" b="1"/>
                    </a:pPr>
                    <a:r>
                      <a:rPr lang="en-US" sz="1400" b="1" dirty="0" smtClean="0"/>
                      <a:t>18</a:t>
                    </a:r>
                    <a:r>
                      <a:rPr lang="ru-RU" sz="1400" b="1" dirty="0" smtClean="0"/>
                      <a:t> или 1,5%</a:t>
                    </a:r>
                    <a:endParaRPr lang="en-US" sz="1400" b="1" dirty="0"/>
                  </a:p>
                </c:rich>
              </c:tx>
              <c:spPr/>
              <c:showLegendKey val="0"/>
              <c:showVal val="1"/>
              <c:showCatName val="0"/>
              <c:showSerName val="0"/>
              <c:showPercent val="0"/>
              <c:showBubbleSize val="0"/>
            </c:dLbl>
            <c:dLbl>
              <c:idx val="1"/>
              <c:layout>
                <c:manualLayout>
                  <c:x val="5.4012345679012405E-2"/>
                  <c:y val="-2.5254293948050392E-2"/>
                </c:manualLayout>
              </c:layout>
              <c:tx>
                <c:rich>
                  <a:bodyPr/>
                  <a:lstStyle/>
                  <a:p>
                    <a:pPr>
                      <a:defRPr sz="1400" b="1"/>
                    </a:pPr>
                    <a:r>
                      <a:rPr lang="en-US" sz="1400" b="1" dirty="0" smtClean="0"/>
                      <a:t>37</a:t>
                    </a:r>
                    <a:r>
                      <a:rPr lang="ru-RU" sz="1400" b="1" dirty="0" smtClean="0"/>
                      <a:t> или 3,8%</a:t>
                    </a:r>
                    <a:endParaRPr lang="en-US" sz="1400" b="1" dirty="0"/>
                  </a:p>
                </c:rich>
              </c:tx>
              <c:spPr/>
              <c:showLegendKey val="0"/>
              <c:showVal val="1"/>
              <c:showCatName val="0"/>
              <c:showSerName val="0"/>
              <c:showPercent val="0"/>
              <c:showBubbleSize val="0"/>
            </c:dLbl>
            <c:dLbl>
              <c:idx val="2"/>
              <c:layout>
                <c:manualLayout>
                  <c:x val="4.9382716049382713E-2"/>
                  <c:y val="-1.6836416912820541E-2"/>
                </c:manualLayout>
              </c:layout>
              <c:tx>
                <c:rich>
                  <a:bodyPr/>
                  <a:lstStyle/>
                  <a:p>
                    <a:pPr>
                      <a:defRPr sz="1400" b="1"/>
                    </a:pPr>
                    <a:r>
                      <a:rPr lang="en-US" sz="1400" b="1" dirty="0" smtClean="0"/>
                      <a:t>55</a:t>
                    </a:r>
                    <a:r>
                      <a:rPr lang="ru-RU" sz="1400" b="1" dirty="0" smtClean="0"/>
                      <a:t> или 5,4%</a:t>
                    </a:r>
                    <a:endParaRPr lang="en-US" sz="1400" b="1" dirty="0"/>
                  </a:p>
                </c:rich>
              </c:tx>
              <c:spPr/>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2012 г</c:v>
                </c:pt>
                <c:pt idx="1">
                  <c:v>2013 г</c:v>
                </c:pt>
                <c:pt idx="2">
                  <c:v>2014 г</c:v>
                </c:pt>
              </c:strCache>
            </c:strRef>
          </c:cat>
          <c:val>
            <c:numRef>
              <c:f>Лист1!$C$2:$C$4</c:f>
              <c:numCache>
                <c:formatCode>General</c:formatCode>
                <c:ptCount val="3"/>
                <c:pt idx="0">
                  <c:v>18</c:v>
                </c:pt>
                <c:pt idx="1">
                  <c:v>37</c:v>
                </c:pt>
                <c:pt idx="2">
                  <c:v>55</c:v>
                </c:pt>
              </c:numCache>
            </c:numRef>
          </c:val>
        </c:ser>
        <c:dLbls>
          <c:showLegendKey val="0"/>
          <c:showVal val="0"/>
          <c:showCatName val="0"/>
          <c:showSerName val="0"/>
          <c:showPercent val="0"/>
          <c:showBubbleSize val="0"/>
        </c:dLbls>
        <c:gapWidth val="150"/>
        <c:shape val="box"/>
        <c:axId val="130617856"/>
        <c:axId val="130518976"/>
        <c:axId val="0"/>
      </c:bar3DChart>
      <c:catAx>
        <c:axId val="130617856"/>
        <c:scaling>
          <c:orientation val="minMax"/>
        </c:scaling>
        <c:delete val="0"/>
        <c:axPos val="b"/>
        <c:majorTickMark val="out"/>
        <c:minorTickMark val="none"/>
        <c:tickLblPos val="nextTo"/>
        <c:crossAx val="130518976"/>
        <c:crosses val="autoZero"/>
        <c:auto val="1"/>
        <c:lblAlgn val="ctr"/>
        <c:lblOffset val="100"/>
        <c:noMultiLvlLbl val="0"/>
      </c:catAx>
      <c:valAx>
        <c:axId val="130518976"/>
        <c:scaling>
          <c:orientation val="minMax"/>
        </c:scaling>
        <c:delete val="0"/>
        <c:axPos val="l"/>
        <c:majorGridlines/>
        <c:numFmt formatCode="General" sourceLinked="1"/>
        <c:majorTickMark val="out"/>
        <c:minorTickMark val="none"/>
        <c:tickLblPos val="nextTo"/>
        <c:crossAx val="130617856"/>
        <c:crosses val="autoZero"/>
        <c:crossBetween val="between"/>
      </c:valAx>
    </c:plotArea>
    <c:legend>
      <c:legendPos val="r"/>
      <c:overlay val="0"/>
    </c:legend>
    <c:plotVisOnly val="1"/>
    <c:dispBlanksAs val="gap"/>
    <c:showDLblsOverMax val="0"/>
  </c:chart>
  <c:txPr>
    <a:bodyPr/>
    <a:lstStyle/>
    <a:p>
      <a:pPr>
        <a:defRPr sz="1800"/>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всего проб </c:v>
                </c:pt>
              </c:strCache>
            </c:strRef>
          </c:tx>
          <c:invertIfNegative val="0"/>
          <c:dLbls>
            <c:dLbl>
              <c:idx val="0"/>
              <c:layout>
                <c:manualLayout>
                  <c:x val="1.5432098765432098E-2"/>
                  <c:y val="-5.612065321788976E-3"/>
                </c:manualLayout>
              </c:layout>
              <c:showLegendKey val="0"/>
              <c:showVal val="1"/>
              <c:showCatName val="0"/>
              <c:showSerName val="0"/>
              <c:showPercent val="0"/>
              <c:showBubbleSize val="0"/>
            </c:dLbl>
            <c:dLbl>
              <c:idx val="1"/>
              <c:layout>
                <c:manualLayout>
                  <c:x val="1.3888888888888888E-2"/>
                  <c:y val="-4.4896522574311808E-2"/>
                </c:manualLayout>
              </c:layout>
              <c:showLegendKey val="0"/>
              <c:showVal val="1"/>
              <c:showCatName val="0"/>
              <c:showSerName val="0"/>
              <c:showPercent val="0"/>
              <c:showBubbleSize val="0"/>
            </c:dLbl>
            <c:dLbl>
              <c:idx val="2"/>
              <c:layout>
                <c:manualLayout>
                  <c:x val="1.6975308641975308E-2"/>
                  <c:y val="-5.331462055699527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2012 г</c:v>
                </c:pt>
                <c:pt idx="1">
                  <c:v>2013 г</c:v>
                </c:pt>
                <c:pt idx="2">
                  <c:v>2014 г</c:v>
                </c:pt>
              </c:strCache>
            </c:strRef>
          </c:cat>
          <c:val>
            <c:numRef>
              <c:f>Лист1!$B$2:$B$4</c:f>
              <c:numCache>
                <c:formatCode>General</c:formatCode>
                <c:ptCount val="3"/>
                <c:pt idx="0">
                  <c:v>1217</c:v>
                </c:pt>
                <c:pt idx="1">
                  <c:v>982</c:v>
                </c:pt>
                <c:pt idx="2">
                  <c:v>1014</c:v>
                </c:pt>
              </c:numCache>
            </c:numRef>
          </c:val>
        </c:ser>
        <c:ser>
          <c:idx val="1"/>
          <c:order val="1"/>
          <c:tx>
            <c:strRef>
              <c:f>Лист1!$C$1</c:f>
              <c:strCache>
                <c:ptCount val="1"/>
                <c:pt idx="0">
                  <c:v>в том числе от ТУ</c:v>
                </c:pt>
              </c:strCache>
            </c:strRef>
          </c:tx>
          <c:invertIfNegative val="0"/>
          <c:dLbls>
            <c:dLbl>
              <c:idx val="0"/>
              <c:layout>
                <c:manualLayout>
                  <c:x val="3.5493827160493825E-2"/>
                  <c:y val="1.1224130643577952E-2"/>
                </c:manualLayout>
              </c:layout>
              <c:tx>
                <c:rich>
                  <a:bodyPr/>
                  <a:lstStyle/>
                  <a:p>
                    <a:r>
                      <a:rPr lang="en-US" sz="1600" dirty="0" smtClean="0"/>
                      <a:t>284</a:t>
                    </a:r>
                    <a:r>
                      <a:rPr lang="ru-RU" sz="1600" dirty="0" smtClean="0"/>
                      <a:t> или 23%</a:t>
                    </a:r>
                    <a:endParaRPr lang="en-US" dirty="0"/>
                  </a:p>
                </c:rich>
              </c:tx>
              <c:showLegendKey val="0"/>
              <c:showVal val="1"/>
              <c:showCatName val="0"/>
              <c:showSerName val="0"/>
              <c:showPercent val="0"/>
              <c:showBubbleSize val="0"/>
            </c:dLbl>
            <c:dLbl>
              <c:idx val="1"/>
              <c:layout>
                <c:manualLayout>
                  <c:x val="4.0123456790123455E-2"/>
                  <c:y val="-5.612065321788976E-3"/>
                </c:manualLayout>
              </c:layout>
              <c:tx>
                <c:rich>
                  <a:bodyPr/>
                  <a:lstStyle/>
                  <a:p>
                    <a:r>
                      <a:rPr lang="en-US" dirty="0" smtClean="0"/>
                      <a:t>171</a:t>
                    </a:r>
                    <a:r>
                      <a:rPr lang="ru-RU" dirty="0" smtClean="0"/>
                      <a:t> или 17%</a:t>
                    </a:r>
                    <a:endParaRPr lang="en-US" dirty="0"/>
                  </a:p>
                </c:rich>
              </c:tx>
              <c:showLegendKey val="0"/>
              <c:showVal val="1"/>
              <c:showCatName val="0"/>
              <c:showSerName val="0"/>
              <c:showPercent val="0"/>
              <c:showBubbleSize val="0"/>
            </c:dLbl>
            <c:dLbl>
              <c:idx val="2"/>
              <c:layout>
                <c:manualLayout>
                  <c:x val="4.6296296296296294E-2"/>
                  <c:y val="-2.806032660894488E-3"/>
                </c:manualLayout>
              </c:layout>
              <c:tx>
                <c:rich>
                  <a:bodyPr/>
                  <a:lstStyle/>
                  <a:p>
                    <a:r>
                      <a:rPr lang="en-US" dirty="0" smtClean="0"/>
                      <a:t>258</a:t>
                    </a:r>
                    <a:r>
                      <a:rPr lang="ru-RU" dirty="0" smtClean="0"/>
                      <a:t> или 25%</a:t>
                    </a:r>
                    <a:endParaRPr lang="en-US" dirty="0"/>
                  </a:p>
                </c:rich>
              </c:tx>
              <c:showLegendKey val="0"/>
              <c:showVal val="1"/>
              <c:showCatName val="0"/>
              <c:showSerName val="0"/>
              <c:showPercent val="0"/>
              <c:showBubbleSize val="0"/>
            </c:dLbl>
            <c:txPr>
              <a:bodyPr/>
              <a:lstStyle/>
              <a:p>
                <a:pPr>
                  <a:defRPr sz="1600"/>
                </a:pPr>
                <a:endParaRPr lang="ru-RU"/>
              </a:p>
            </c:txPr>
            <c:showLegendKey val="0"/>
            <c:showVal val="1"/>
            <c:showCatName val="0"/>
            <c:showSerName val="0"/>
            <c:showPercent val="0"/>
            <c:showBubbleSize val="0"/>
            <c:showLeaderLines val="0"/>
          </c:dLbls>
          <c:cat>
            <c:strRef>
              <c:f>Лист1!$A$2:$A$4</c:f>
              <c:strCache>
                <c:ptCount val="3"/>
                <c:pt idx="0">
                  <c:v>2012 г</c:v>
                </c:pt>
                <c:pt idx="1">
                  <c:v>2013 г</c:v>
                </c:pt>
                <c:pt idx="2">
                  <c:v>2014 г</c:v>
                </c:pt>
              </c:strCache>
            </c:strRef>
          </c:cat>
          <c:val>
            <c:numRef>
              <c:f>Лист1!$C$2:$C$4</c:f>
              <c:numCache>
                <c:formatCode>General</c:formatCode>
                <c:ptCount val="3"/>
                <c:pt idx="0">
                  <c:v>284</c:v>
                </c:pt>
                <c:pt idx="1">
                  <c:v>171</c:v>
                </c:pt>
                <c:pt idx="2">
                  <c:v>258</c:v>
                </c:pt>
              </c:numCache>
            </c:numRef>
          </c:val>
        </c:ser>
        <c:dLbls>
          <c:showLegendKey val="0"/>
          <c:showVal val="0"/>
          <c:showCatName val="0"/>
          <c:showSerName val="0"/>
          <c:showPercent val="0"/>
          <c:showBubbleSize val="0"/>
        </c:dLbls>
        <c:gapWidth val="150"/>
        <c:axId val="130996224"/>
        <c:axId val="130521280"/>
      </c:barChart>
      <c:catAx>
        <c:axId val="130996224"/>
        <c:scaling>
          <c:orientation val="minMax"/>
        </c:scaling>
        <c:delete val="0"/>
        <c:axPos val="b"/>
        <c:majorTickMark val="out"/>
        <c:minorTickMark val="none"/>
        <c:tickLblPos val="nextTo"/>
        <c:crossAx val="130521280"/>
        <c:crosses val="autoZero"/>
        <c:auto val="1"/>
        <c:lblAlgn val="ctr"/>
        <c:lblOffset val="100"/>
        <c:noMultiLvlLbl val="0"/>
      </c:catAx>
      <c:valAx>
        <c:axId val="130521280"/>
        <c:scaling>
          <c:orientation val="minMax"/>
        </c:scaling>
        <c:delete val="0"/>
        <c:axPos val="l"/>
        <c:majorGridlines/>
        <c:numFmt formatCode="General" sourceLinked="1"/>
        <c:majorTickMark val="out"/>
        <c:minorTickMark val="none"/>
        <c:tickLblPos val="nextTo"/>
        <c:crossAx val="130996224"/>
        <c:crosses val="autoZero"/>
        <c:crossBetween val="between"/>
      </c:valAx>
    </c:plotArea>
    <c:legend>
      <c:legendPos val="r"/>
      <c:overlay val="0"/>
    </c:legend>
    <c:plotVisOnly val="1"/>
    <c:dispBlanksAs val="gap"/>
    <c:showDLblsOverMax val="0"/>
  </c:chart>
  <c:txPr>
    <a:bodyPr/>
    <a:lstStyle/>
    <a:p>
      <a:pPr>
        <a:defRPr sz="1800"/>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исследовано проб от ТУ</c:v>
                </c:pt>
              </c:strCache>
            </c:strRef>
          </c:tx>
          <c:invertIfNegative val="0"/>
          <c:dLbls>
            <c:dLbl>
              <c:idx val="0"/>
              <c:layout>
                <c:manualLayout>
                  <c:x val="3.0864197530864196E-3"/>
                  <c:y val="2.5254293948050392E-2"/>
                </c:manualLayout>
              </c:layout>
              <c:showLegendKey val="0"/>
              <c:showVal val="1"/>
              <c:showCatName val="0"/>
              <c:showSerName val="0"/>
              <c:showPercent val="0"/>
              <c:showBubbleSize val="0"/>
            </c:dLbl>
            <c:dLbl>
              <c:idx val="1"/>
              <c:layout>
                <c:manualLayout>
                  <c:x val="4.6296296296296294E-3"/>
                  <c:y val="-5.612065321788976E-3"/>
                </c:manualLayout>
              </c:layout>
              <c:showLegendKey val="0"/>
              <c:showVal val="1"/>
              <c:showCatName val="0"/>
              <c:showSerName val="0"/>
              <c:showPercent val="0"/>
              <c:showBubbleSize val="0"/>
            </c:dLbl>
            <c:dLbl>
              <c:idx val="2"/>
              <c:layout>
                <c:manualLayout>
                  <c:x val="-1.5432098765432098E-3"/>
                  <c:y val="2.806032660894488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2012 г</c:v>
                </c:pt>
                <c:pt idx="1">
                  <c:v>2013 г</c:v>
                </c:pt>
                <c:pt idx="2">
                  <c:v>2014 г</c:v>
                </c:pt>
              </c:strCache>
            </c:strRef>
          </c:cat>
          <c:val>
            <c:numRef>
              <c:f>Лист1!$B$2:$B$4</c:f>
              <c:numCache>
                <c:formatCode>General</c:formatCode>
                <c:ptCount val="3"/>
                <c:pt idx="0">
                  <c:v>284</c:v>
                </c:pt>
                <c:pt idx="1">
                  <c:v>171</c:v>
                </c:pt>
                <c:pt idx="2">
                  <c:v>258</c:v>
                </c:pt>
              </c:numCache>
            </c:numRef>
          </c:val>
        </c:ser>
        <c:ser>
          <c:idx val="1"/>
          <c:order val="1"/>
          <c:tx>
            <c:strRef>
              <c:f>Лист1!$C$1</c:f>
              <c:strCache>
                <c:ptCount val="1"/>
                <c:pt idx="0">
                  <c:v>выявлено положительных </c:v>
                </c:pt>
              </c:strCache>
            </c:strRef>
          </c:tx>
          <c:invertIfNegative val="0"/>
          <c:dLbls>
            <c:dLbl>
              <c:idx val="0"/>
              <c:layout>
                <c:manualLayout>
                  <c:x val="3.8580246913580245E-2"/>
                  <c:y val="8.417877035229851E-3"/>
                </c:manualLayout>
              </c:layout>
              <c:tx>
                <c:rich>
                  <a:bodyPr/>
                  <a:lstStyle/>
                  <a:p>
                    <a:pPr>
                      <a:defRPr sz="1600"/>
                    </a:pPr>
                    <a:r>
                      <a:rPr lang="en-US" sz="1600" dirty="0" smtClean="0"/>
                      <a:t>3</a:t>
                    </a:r>
                    <a:r>
                      <a:rPr lang="ru-RU" sz="1600" dirty="0" smtClean="0"/>
                      <a:t> или 1,1 %</a:t>
                    </a:r>
                    <a:endParaRPr lang="en-US" sz="1600" dirty="0"/>
                  </a:p>
                </c:rich>
              </c:tx>
              <c:spPr/>
              <c:showLegendKey val="0"/>
              <c:showVal val="1"/>
              <c:showCatName val="0"/>
              <c:showSerName val="0"/>
              <c:showPercent val="0"/>
              <c:showBubbleSize val="0"/>
            </c:dLbl>
            <c:dLbl>
              <c:idx val="1"/>
              <c:layout>
                <c:manualLayout>
                  <c:x val="3.0864197530864196E-2"/>
                  <c:y val="5.6118443743353626E-3"/>
                </c:manualLayout>
              </c:layout>
              <c:tx>
                <c:rich>
                  <a:bodyPr/>
                  <a:lstStyle/>
                  <a:p>
                    <a:pPr>
                      <a:defRPr sz="1600"/>
                    </a:pPr>
                    <a:r>
                      <a:rPr lang="en-US" sz="1600" dirty="0" smtClean="0"/>
                      <a:t>24</a:t>
                    </a:r>
                    <a:r>
                      <a:rPr lang="ru-RU" sz="1600" dirty="0" smtClean="0"/>
                      <a:t> или 14% </a:t>
                    </a:r>
                    <a:endParaRPr lang="en-US" sz="1600" dirty="0"/>
                  </a:p>
                </c:rich>
              </c:tx>
              <c:spPr/>
              <c:showLegendKey val="0"/>
              <c:showVal val="1"/>
              <c:showCatName val="0"/>
              <c:showSerName val="0"/>
              <c:showPercent val="0"/>
              <c:showBubbleSize val="0"/>
            </c:dLbl>
            <c:dLbl>
              <c:idx val="2"/>
              <c:layout>
                <c:manualLayout>
                  <c:x val="4.3209876543209874E-2"/>
                  <c:y val="0"/>
                </c:manualLayout>
              </c:layout>
              <c:tx>
                <c:rich>
                  <a:bodyPr/>
                  <a:lstStyle/>
                  <a:p>
                    <a:r>
                      <a:rPr lang="en-US" sz="1600" dirty="0" smtClean="0"/>
                      <a:t>45</a:t>
                    </a:r>
                    <a:r>
                      <a:rPr lang="ru-RU" sz="1600" dirty="0" smtClean="0"/>
                      <a:t> или 17,4%</a:t>
                    </a:r>
                    <a:endParaRPr lang="en-US" sz="1600"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2012 г</c:v>
                </c:pt>
                <c:pt idx="1">
                  <c:v>2013 г</c:v>
                </c:pt>
                <c:pt idx="2">
                  <c:v>2014 г</c:v>
                </c:pt>
              </c:strCache>
            </c:strRef>
          </c:cat>
          <c:val>
            <c:numRef>
              <c:f>Лист1!$C$2:$C$4</c:f>
              <c:numCache>
                <c:formatCode>General</c:formatCode>
                <c:ptCount val="3"/>
                <c:pt idx="0">
                  <c:v>3</c:v>
                </c:pt>
                <c:pt idx="1">
                  <c:v>24</c:v>
                </c:pt>
                <c:pt idx="2">
                  <c:v>45</c:v>
                </c:pt>
              </c:numCache>
            </c:numRef>
          </c:val>
        </c:ser>
        <c:dLbls>
          <c:showLegendKey val="0"/>
          <c:showVal val="0"/>
          <c:showCatName val="0"/>
          <c:showSerName val="0"/>
          <c:showPercent val="0"/>
          <c:showBubbleSize val="0"/>
        </c:dLbls>
        <c:gapWidth val="150"/>
        <c:axId val="131499008"/>
        <c:axId val="131203648"/>
      </c:barChart>
      <c:catAx>
        <c:axId val="131499008"/>
        <c:scaling>
          <c:orientation val="minMax"/>
        </c:scaling>
        <c:delete val="0"/>
        <c:axPos val="b"/>
        <c:majorTickMark val="out"/>
        <c:minorTickMark val="none"/>
        <c:tickLblPos val="nextTo"/>
        <c:crossAx val="131203648"/>
        <c:crosses val="autoZero"/>
        <c:auto val="1"/>
        <c:lblAlgn val="ctr"/>
        <c:lblOffset val="100"/>
        <c:noMultiLvlLbl val="0"/>
      </c:catAx>
      <c:valAx>
        <c:axId val="131203648"/>
        <c:scaling>
          <c:orientation val="minMax"/>
        </c:scaling>
        <c:delete val="0"/>
        <c:axPos val="l"/>
        <c:majorGridlines/>
        <c:numFmt formatCode="General" sourceLinked="1"/>
        <c:majorTickMark val="out"/>
        <c:minorTickMark val="none"/>
        <c:tickLblPos val="nextTo"/>
        <c:crossAx val="131499008"/>
        <c:crosses val="autoZero"/>
        <c:crossBetween val="between"/>
      </c:valAx>
      <c:spPr>
        <a:noFill/>
        <a:ln w="25400">
          <a:noFill/>
        </a:ln>
      </c:spPr>
    </c:plotArea>
    <c:legend>
      <c:legendPos val="r"/>
      <c:overlay val="0"/>
    </c:legend>
    <c:plotVisOnly val="1"/>
    <c:dispBlanksAs val="gap"/>
    <c:showDLblsOverMax val="0"/>
  </c:chart>
  <c:txPr>
    <a:bodyPr/>
    <a:lstStyle/>
    <a:p>
      <a:pPr>
        <a:defRPr sz="1800"/>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2013 г</c:v>
                </c:pt>
              </c:strCache>
            </c:strRef>
          </c:tx>
          <c:invertIfNegative val="0"/>
          <c:dLbls>
            <c:dLbl>
              <c:idx val="0"/>
              <c:layout>
                <c:manualLayout>
                  <c:x val="1.2345679012345708E-2"/>
                  <c:y val="-3.9284457252522817E-2"/>
                </c:manualLayout>
              </c:layout>
              <c:showLegendKey val="0"/>
              <c:showVal val="1"/>
              <c:showCatName val="0"/>
              <c:showSerName val="0"/>
              <c:showPercent val="0"/>
              <c:showBubbleSize val="0"/>
            </c:dLbl>
            <c:dLbl>
              <c:idx val="1"/>
              <c:layout>
                <c:manualLayout>
                  <c:x val="9.2592592592592587E-3"/>
                  <c:y val="-4.7702555235206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Лист1!$A$2:$A$3</c:f>
              <c:strCache>
                <c:ptCount val="2"/>
                <c:pt idx="0">
                  <c:v>исследовано проб </c:v>
                </c:pt>
                <c:pt idx="1">
                  <c:v>в том числе на 1-го специалиста </c:v>
                </c:pt>
              </c:strCache>
            </c:strRef>
          </c:cat>
          <c:val>
            <c:numRef>
              <c:f>Лист1!$B$2:$B$3</c:f>
              <c:numCache>
                <c:formatCode>General</c:formatCode>
                <c:ptCount val="2"/>
                <c:pt idx="0">
                  <c:v>517</c:v>
                </c:pt>
                <c:pt idx="1">
                  <c:v>74</c:v>
                </c:pt>
              </c:numCache>
            </c:numRef>
          </c:val>
        </c:ser>
        <c:ser>
          <c:idx val="1"/>
          <c:order val="1"/>
          <c:tx>
            <c:strRef>
              <c:f>Лист1!$C$1</c:f>
              <c:strCache>
                <c:ptCount val="1"/>
                <c:pt idx="0">
                  <c:v>2014 г</c:v>
                </c:pt>
              </c:strCache>
            </c:strRef>
          </c:tx>
          <c:invertIfNegative val="0"/>
          <c:dLbls>
            <c:dLbl>
              <c:idx val="0"/>
              <c:layout>
                <c:manualLayout>
                  <c:x val="2.3148148148148147E-2"/>
                  <c:y val="-4.2090489913417316E-2"/>
                </c:manualLayout>
              </c:layout>
              <c:showLegendKey val="0"/>
              <c:showVal val="1"/>
              <c:showCatName val="0"/>
              <c:showSerName val="0"/>
              <c:showPercent val="0"/>
              <c:showBubbleSize val="0"/>
            </c:dLbl>
            <c:dLbl>
              <c:idx val="1"/>
              <c:layout>
                <c:manualLayout>
                  <c:x val="1.0802469135802469E-2"/>
                  <c:y val="-3.928445725252283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Лист1!$A$2:$A$3</c:f>
              <c:strCache>
                <c:ptCount val="2"/>
                <c:pt idx="0">
                  <c:v>исследовано проб </c:v>
                </c:pt>
                <c:pt idx="1">
                  <c:v>в том числе на 1-го специалиста </c:v>
                </c:pt>
              </c:strCache>
            </c:strRef>
          </c:cat>
          <c:val>
            <c:numRef>
              <c:f>Лист1!$C$2:$C$3</c:f>
              <c:numCache>
                <c:formatCode>General</c:formatCode>
                <c:ptCount val="2"/>
                <c:pt idx="0">
                  <c:v>574</c:v>
                </c:pt>
                <c:pt idx="1">
                  <c:v>82</c:v>
                </c:pt>
              </c:numCache>
            </c:numRef>
          </c:val>
        </c:ser>
        <c:dLbls>
          <c:showLegendKey val="0"/>
          <c:showVal val="0"/>
          <c:showCatName val="0"/>
          <c:showSerName val="0"/>
          <c:showPercent val="0"/>
          <c:showBubbleSize val="0"/>
        </c:dLbls>
        <c:gapWidth val="150"/>
        <c:shape val="cylinder"/>
        <c:axId val="131361792"/>
        <c:axId val="131207680"/>
        <c:axId val="0"/>
      </c:bar3DChart>
      <c:catAx>
        <c:axId val="131361792"/>
        <c:scaling>
          <c:orientation val="minMax"/>
        </c:scaling>
        <c:delete val="0"/>
        <c:axPos val="b"/>
        <c:majorTickMark val="out"/>
        <c:minorTickMark val="none"/>
        <c:tickLblPos val="nextTo"/>
        <c:crossAx val="131207680"/>
        <c:crosses val="autoZero"/>
        <c:auto val="1"/>
        <c:lblAlgn val="ctr"/>
        <c:lblOffset val="100"/>
        <c:noMultiLvlLbl val="0"/>
      </c:catAx>
      <c:valAx>
        <c:axId val="131207680"/>
        <c:scaling>
          <c:orientation val="minMax"/>
        </c:scaling>
        <c:delete val="0"/>
        <c:axPos val="l"/>
        <c:majorGridlines/>
        <c:numFmt formatCode="General" sourceLinked="1"/>
        <c:majorTickMark val="out"/>
        <c:minorTickMark val="none"/>
        <c:tickLblPos val="nextTo"/>
        <c:crossAx val="131361792"/>
        <c:crosses val="autoZero"/>
        <c:crossBetween val="between"/>
      </c:valAx>
    </c:plotArea>
    <c:legend>
      <c:legendPos val="r"/>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7923910675882543E-2"/>
          <c:y val="0.13478547284527911"/>
          <c:w val="0.85250116907779372"/>
          <c:h val="0.72043492818988164"/>
        </c:manualLayout>
      </c:layout>
      <c:pie3DChart>
        <c:varyColors val="1"/>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всего, тыс. тонн</c:v>
                </c:pt>
              </c:strCache>
            </c:strRef>
          </c:tx>
          <c:spPr>
            <a:solidFill>
              <a:schemeClr val="accent6">
                <a:lumMod val="75000"/>
              </a:schemeClr>
            </a:solidFill>
          </c:spPr>
          <c:invertIfNegative val="0"/>
          <c:dLbls>
            <c:dLbl>
              <c:idx val="0"/>
              <c:layout>
                <c:manualLayout>
                  <c:x val="2.8290762707081949E-2"/>
                  <c:y val="-3.591543808265267E-2"/>
                </c:manualLayout>
              </c:layout>
              <c:showLegendKey val="0"/>
              <c:showVal val="1"/>
              <c:showCatName val="0"/>
              <c:showSerName val="0"/>
              <c:showPercent val="0"/>
              <c:showBubbleSize val="0"/>
            </c:dLbl>
            <c:dLbl>
              <c:idx val="1"/>
              <c:layout>
                <c:manualLayout>
                  <c:x val="4.0864435021340594E-2"/>
                  <c:y val="-6.4282836381453342E-3"/>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0"/>
          </c:dLbls>
          <c:cat>
            <c:strRef>
              <c:f>Лист1!$A$2:$A$3</c:f>
              <c:strCache>
                <c:ptCount val="2"/>
                <c:pt idx="0">
                  <c:v>2013г</c:v>
                </c:pt>
                <c:pt idx="1">
                  <c:v>2014г</c:v>
                </c:pt>
              </c:strCache>
            </c:strRef>
          </c:cat>
          <c:val>
            <c:numRef>
              <c:f>Лист1!$B$2:$B$3</c:f>
              <c:numCache>
                <c:formatCode>General</c:formatCode>
                <c:ptCount val="2"/>
                <c:pt idx="0">
                  <c:v>187.4</c:v>
                </c:pt>
                <c:pt idx="1">
                  <c:v>277.10000000000002</c:v>
                </c:pt>
              </c:numCache>
            </c:numRef>
          </c:val>
        </c:ser>
        <c:ser>
          <c:idx val="1"/>
          <c:order val="1"/>
          <c:tx>
            <c:strRef>
              <c:f>Лист1!$C$1</c:f>
              <c:strCache>
                <c:ptCount val="1"/>
                <c:pt idx="0">
                  <c:v>в том числе на 1-го спец-та</c:v>
                </c:pt>
              </c:strCache>
            </c:strRef>
          </c:tx>
          <c:spPr>
            <a:solidFill>
              <a:schemeClr val="tx2">
                <a:lumMod val="75000"/>
              </a:schemeClr>
            </a:solidFill>
          </c:spPr>
          <c:invertIfNegative val="0"/>
          <c:dLbls>
            <c:dLbl>
              <c:idx val="0"/>
              <c:layout>
                <c:manualLayout>
                  <c:x val="5.0294689257034633E-2"/>
                  <c:y val="-2.5418179051499911E-2"/>
                </c:manualLayout>
              </c:layout>
              <c:showLegendKey val="0"/>
              <c:showVal val="1"/>
              <c:showCatName val="0"/>
              <c:showSerName val="0"/>
              <c:showPercent val="0"/>
              <c:showBubbleSize val="0"/>
            </c:dLbl>
            <c:dLbl>
              <c:idx val="1"/>
              <c:layout>
                <c:manualLayout>
                  <c:x val="3.772101694277593E-2"/>
                  <c:y val="-2.220404282848585E-2"/>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0"/>
          </c:dLbls>
          <c:cat>
            <c:strRef>
              <c:f>Лист1!$A$2:$A$3</c:f>
              <c:strCache>
                <c:ptCount val="2"/>
                <c:pt idx="0">
                  <c:v>2013г</c:v>
                </c:pt>
                <c:pt idx="1">
                  <c:v>2014г</c:v>
                </c:pt>
              </c:strCache>
            </c:strRef>
          </c:cat>
          <c:val>
            <c:numRef>
              <c:f>Лист1!$C$2:$C$3</c:f>
              <c:numCache>
                <c:formatCode>General</c:formatCode>
                <c:ptCount val="2"/>
                <c:pt idx="0">
                  <c:v>26.8</c:v>
                </c:pt>
                <c:pt idx="1">
                  <c:v>39.6</c:v>
                </c:pt>
              </c:numCache>
            </c:numRef>
          </c:val>
        </c:ser>
        <c:dLbls>
          <c:showLegendKey val="0"/>
          <c:showVal val="0"/>
          <c:showCatName val="0"/>
          <c:showSerName val="0"/>
          <c:showPercent val="0"/>
          <c:showBubbleSize val="0"/>
        </c:dLbls>
        <c:gapWidth val="150"/>
        <c:shape val="cylinder"/>
        <c:axId val="131360768"/>
        <c:axId val="131209984"/>
        <c:axId val="0"/>
      </c:bar3DChart>
      <c:catAx>
        <c:axId val="131360768"/>
        <c:scaling>
          <c:orientation val="minMax"/>
        </c:scaling>
        <c:delete val="0"/>
        <c:axPos val="b"/>
        <c:majorTickMark val="out"/>
        <c:minorTickMark val="none"/>
        <c:tickLblPos val="nextTo"/>
        <c:txPr>
          <a:bodyPr/>
          <a:lstStyle/>
          <a:p>
            <a:pPr>
              <a:defRPr b="1"/>
            </a:pPr>
            <a:endParaRPr lang="ru-RU"/>
          </a:p>
        </c:txPr>
        <c:crossAx val="131209984"/>
        <c:crosses val="autoZero"/>
        <c:auto val="1"/>
        <c:lblAlgn val="ctr"/>
        <c:lblOffset val="100"/>
        <c:noMultiLvlLbl val="0"/>
      </c:catAx>
      <c:valAx>
        <c:axId val="131209984"/>
        <c:scaling>
          <c:orientation val="minMax"/>
        </c:scaling>
        <c:delete val="0"/>
        <c:axPos val="l"/>
        <c:majorGridlines/>
        <c:numFmt formatCode="General" sourceLinked="1"/>
        <c:majorTickMark val="out"/>
        <c:minorTickMark val="none"/>
        <c:tickLblPos val="nextTo"/>
        <c:crossAx val="131360768"/>
        <c:crosses val="autoZero"/>
        <c:crossBetween val="between"/>
      </c:valAx>
    </c:plotArea>
    <c:legend>
      <c:legendPos val="b"/>
      <c:overlay val="0"/>
      <c:txPr>
        <a:bodyPr/>
        <a:lstStyle/>
        <a:p>
          <a:pPr>
            <a:defRPr b="1"/>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2013 г</c:v>
                </c:pt>
              </c:strCache>
            </c:strRef>
          </c:tx>
          <c:spPr>
            <a:solidFill>
              <a:schemeClr val="accent6">
                <a:lumMod val="75000"/>
              </a:schemeClr>
            </a:solidFill>
          </c:spPr>
          <c:invertIfNegative val="0"/>
          <c:dLbls>
            <c:dLbl>
              <c:idx val="0"/>
              <c:layout>
                <c:manualLayout>
                  <c:x val="2.513747054202671E-2"/>
                  <c:y val="-3.1321554690640636E-2"/>
                </c:manualLayout>
              </c:layout>
              <c:showLegendKey val="0"/>
              <c:showVal val="1"/>
              <c:showCatName val="0"/>
              <c:showSerName val="0"/>
              <c:showPercent val="0"/>
              <c:showBubbleSize val="0"/>
            </c:dLbl>
            <c:dLbl>
              <c:idx val="1"/>
              <c:layout>
                <c:manualLayout>
                  <c:x val="2.513747054202671E-2"/>
                  <c:y val="0"/>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0"/>
          </c:dLbls>
          <c:cat>
            <c:strRef>
              <c:f>Лист1!$A$2:$A$3</c:f>
              <c:strCache>
                <c:ptCount val="2"/>
                <c:pt idx="0">
                  <c:v>выявлено некачественной продукции</c:v>
                </c:pt>
                <c:pt idx="1">
                  <c:v>в том числе на 1-го специалиста </c:v>
                </c:pt>
              </c:strCache>
            </c:strRef>
          </c:cat>
          <c:val>
            <c:numRef>
              <c:f>Лист1!$B$2:$B$3</c:f>
              <c:numCache>
                <c:formatCode>General</c:formatCode>
                <c:ptCount val="2"/>
                <c:pt idx="0">
                  <c:v>17.3</c:v>
                </c:pt>
                <c:pt idx="1">
                  <c:v>2.5</c:v>
                </c:pt>
              </c:numCache>
            </c:numRef>
          </c:val>
        </c:ser>
        <c:ser>
          <c:idx val="1"/>
          <c:order val="1"/>
          <c:tx>
            <c:strRef>
              <c:f>Лист1!$C$1</c:f>
              <c:strCache>
                <c:ptCount val="1"/>
                <c:pt idx="0">
                  <c:v>2014 г</c:v>
                </c:pt>
              </c:strCache>
            </c:strRef>
          </c:tx>
          <c:spPr>
            <a:solidFill>
              <a:schemeClr val="tx2">
                <a:lumMod val="75000"/>
              </a:schemeClr>
            </a:solidFill>
          </c:spPr>
          <c:invertIfNegative val="0"/>
          <c:dLbls>
            <c:dLbl>
              <c:idx val="0"/>
              <c:layout>
                <c:manualLayout>
                  <c:x val="3.4564021995286721E-2"/>
                  <c:y val="0"/>
                </c:manualLayout>
              </c:layout>
              <c:showLegendKey val="0"/>
              <c:showVal val="1"/>
              <c:showCatName val="0"/>
              <c:showSerName val="0"/>
              <c:showPercent val="0"/>
              <c:showBubbleSize val="0"/>
            </c:dLbl>
            <c:dLbl>
              <c:idx val="1"/>
              <c:layout>
                <c:manualLayout>
                  <c:x val="3.4564021995286721E-2"/>
                  <c:y val="-8.9490156258974062E-3"/>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0"/>
          </c:dLbls>
          <c:cat>
            <c:strRef>
              <c:f>Лист1!$A$2:$A$3</c:f>
              <c:strCache>
                <c:ptCount val="2"/>
                <c:pt idx="0">
                  <c:v>выявлено некачественной продукции</c:v>
                </c:pt>
                <c:pt idx="1">
                  <c:v>в том числе на 1-го специалиста </c:v>
                </c:pt>
              </c:strCache>
            </c:strRef>
          </c:cat>
          <c:val>
            <c:numRef>
              <c:f>Лист1!$C$2:$C$3</c:f>
              <c:numCache>
                <c:formatCode>General</c:formatCode>
                <c:ptCount val="2"/>
                <c:pt idx="0">
                  <c:v>22.4</c:v>
                </c:pt>
                <c:pt idx="1">
                  <c:v>3.2</c:v>
                </c:pt>
              </c:numCache>
            </c:numRef>
          </c:val>
        </c:ser>
        <c:dLbls>
          <c:showLegendKey val="0"/>
          <c:showVal val="0"/>
          <c:showCatName val="0"/>
          <c:showSerName val="0"/>
          <c:showPercent val="0"/>
          <c:showBubbleSize val="0"/>
        </c:dLbls>
        <c:gapWidth val="150"/>
        <c:shape val="cylinder"/>
        <c:axId val="130997248"/>
        <c:axId val="131244608"/>
        <c:axId val="0"/>
      </c:bar3DChart>
      <c:catAx>
        <c:axId val="130997248"/>
        <c:scaling>
          <c:orientation val="minMax"/>
        </c:scaling>
        <c:delete val="0"/>
        <c:axPos val="b"/>
        <c:numFmt formatCode="General" sourceLinked="1"/>
        <c:majorTickMark val="out"/>
        <c:minorTickMark val="none"/>
        <c:tickLblPos val="nextTo"/>
        <c:txPr>
          <a:bodyPr/>
          <a:lstStyle/>
          <a:p>
            <a:pPr>
              <a:defRPr sz="1200" b="1"/>
            </a:pPr>
            <a:endParaRPr lang="ru-RU"/>
          </a:p>
        </c:txPr>
        <c:crossAx val="131244608"/>
        <c:crosses val="autoZero"/>
        <c:auto val="1"/>
        <c:lblAlgn val="ctr"/>
        <c:lblOffset val="100"/>
        <c:noMultiLvlLbl val="0"/>
      </c:catAx>
      <c:valAx>
        <c:axId val="131244608"/>
        <c:scaling>
          <c:orientation val="minMax"/>
        </c:scaling>
        <c:delete val="0"/>
        <c:axPos val="l"/>
        <c:majorGridlines/>
        <c:numFmt formatCode="General" sourceLinked="1"/>
        <c:majorTickMark val="out"/>
        <c:minorTickMark val="none"/>
        <c:tickLblPos val="nextTo"/>
        <c:crossAx val="13099724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всего исследовано проб</c:v>
                </c:pt>
              </c:strCache>
            </c:strRef>
          </c:tx>
          <c:invertIfNegative val="0"/>
          <c:dLbls>
            <c:dLbl>
              <c:idx val="0"/>
              <c:layout>
                <c:manualLayout>
                  <c:x val="4.6296296296296294E-3"/>
                  <c:y val="8.417877035229851E-3"/>
                </c:manualLayout>
              </c:layout>
              <c:showLegendKey val="0"/>
              <c:showVal val="1"/>
              <c:showCatName val="0"/>
              <c:showSerName val="0"/>
              <c:showPercent val="0"/>
              <c:showBubbleSize val="0"/>
            </c:dLbl>
            <c:dLbl>
              <c:idx val="1"/>
              <c:layout>
                <c:manualLayout>
                  <c:x val="-1.5432098765431532E-3"/>
                  <c:y val="0"/>
                </c:manualLayout>
              </c:layout>
              <c:showLegendKey val="0"/>
              <c:showVal val="1"/>
              <c:showCatName val="0"/>
              <c:showSerName val="0"/>
              <c:showPercent val="0"/>
              <c:showBubbleSize val="0"/>
            </c:dLbl>
            <c:dLbl>
              <c:idx val="2"/>
              <c:layout>
                <c:manualLayout>
                  <c:x val="0"/>
                  <c:y val="8.4180979826834635E-3"/>
                </c:manualLayout>
              </c:layout>
              <c:showLegendKey val="0"/>
              <c:showVal val="1"/>
              <c:showCatName val="0"/>
              <c:showSerName val="0"/>
              <c:showPercent val="0"/>
              <c:showBubbleSize val="0"/>
            </c:dLbl>
            <c:dLbl>
              <c:idx val="3"/>
              <c:layout>
                <c:manualLayout>
                  <c:x val="9.2592592592592587E-3"/>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Лист1!$A$2:$A$3</c:f>
              <c:strCache>
                <c:ptCount val="2"/>
                <c:pt idx="0">
                  <c:v>2013 г</c:v>
                </c:pt>
                <c:pt idx="1">
                  <c:v>2014 г</c:v>
                </c:pt>
              </c:strCache>
            </c:strRef>
          </c:cat>
          <c:val>
            <c:numRef>
              <c:f>Лист1!$B$2:$B$3</c:f>
              <c:numCache>
                <c:formatCode>General</c:formatCode>
                <c:ptCount val="2"/>
                <c:pt idx="0">
                  <c:v>71</c:v>
                </c:pt>
                <c:pt idx="1">
                  <c:v>86</c:v>
                </c:pt>
              </c:numCache>
            </c:numRef>
          </c:val>
        </c:ser>
        <c:ser>
          <c:idx val="1"/>
          <c:order val="1"/>
          <c:tx>
            <c:strRef>
              <c:f>Лист1!$C$1</c:f>
              <c:strCache>
                <c:ptCount val="1"/>
                <c:pt idx="0">
                  <c:v>в том числе от ТУ по гос. заданию </c:v>
                </c:pt>
              </c:strCache>
            </c:strRef>
          </c:tx>
          <c:invertIfNegative val="0"/>
          <c:dLbls>
            <c:dLbl>
              <c:idx val="0"/>
              <c:layout>
                <c:manualLayout>
                  <c:x val="-1.5432098765432098E-3"/>
                  <c:y val="0"/>
                </c:manualLayout>
              </c:layout>
              <c:showLegendKey val="0"/>
              <c:showVal val="1"/>
              <c:showCatName val="0"/>
              <c:showSerName val="0"/>
              <c:showPercent val="0"/>
              <c:showBubbleSize val="0"/>
            </c:dLbl>
            <c:dLbl>
              <c:idx val="1"/>
              <c:layout>
                <c:manualLayout>
                  <c:x val="-3.0864197530864196E-3"/>
                  <c:y val="5.612065321788976E-3"/>
                </c:manualLayout>
              </c:layout>
              <c:showLegendKey val="0"/>
              <c:showVal val="1"/>
              <c:showCatName val="0"/>
              <c:showSerName val="0"/>
              <c:showPercent val="0"/>
              <c:showBubbleSize val="0"/>
            </c:dLbl>
            <c:dLbl>
              <c:idx val="2"/>
              <c:layout>
                <c:manualLayout>
                  <c:x val="9.2592592592592587E-3"/>
                  <c:y val="-1.122413064357795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Лист1!$A$2:$A$3</c:f>
              <c:strCache>
                <c:ptCount val="2"/>
                <c:pt idx="0">
                  <c:v>2013 г</c:v>
                </c:pt>
                <c:pt idx="1">
                  <c:v>2014 г</c:v>
                </c:pt>
              </c:strCache>
            </c:strRef>
          </c:cat>
          <c:val>
            <c:numRef>
              <c:f>Лист1!$C$2:$C$3</c:f>
              <c:numCache>
                <c:formatCode>General</c:formatCode>
                <c:ptCount val="2"/>
                <c:pt idx="0">
                  <c:v>71</c:v>
                </c:pt>
                <c:pt idx="1">
                  <c:v>62</c:v>
                </c:pt>
              </c:numCache>
            </c:numRef>
          </c:val>
        </c:ser>
        <c:dLbls>
          <c:showLegendKey val="0"/>
          <c:showVal val="0"/>
          <c:showCatName val="0"/>
          <c:showSerName val="0"/>
          <c:showPercent val="0"/>
          <c:showBubbleSize val="0"/>
        </c:dLbls>
        <c:gapWidth val="150"/>
        <c:axId val="131501568"/>
        <c:axId val="131246912"/>
      </c:barChart>
      <c:catAx>
        <c:axId val="131501568"/>
        <c:scaling>
          <c:orientation val="minMax"/>
        </c:scaling>
        <c:delete val="0"/>
        <c:axPos val="b"/>
        <c:majorTickMark val="out"/>
        <c:minorTickMark val="none"/>
        <c:tickLblPos val="nextTo"/>
        <c:crossAx val="131246912"/>
        <c:crosses val="autoZero"/>
        <c:auto val="1"/>
        <c:lblAlgn val="ctr"/>
        <c:lblOffset val="100"/>
        <c:noMultiLvlLbl val="0"/>
      </c:catAx>
      <c:valAx>
        <c:axId val="131246912"/>
        <c:scaling>
          <c:orientation val="minMax"/>
        </c:scaling>
        <c:delete val="0"/>
        <c:axPos val="l"/>
        <c:majorGridlines/>
        <c:numFmt formatCode="General" sourceLinked="1"/>
        <c:majorTickMark val="out"/>
        <c:minorTickMark val="none"/>
        <c:tickLblPos val="nextTo"/>
        <c:crossAx val="131501568"/>
        <c:crosses val="autoZero"/>
        <c:crossBetween val="between"/>
      </c:valAx>
    </c:plotArea>
    <c:legend>
      <c:legendPos val="r"/>
      <c:overlay val="0"/>
    </c:legend>
    <c:plotVisOnly val="1"/>
    <c:dispBlanksAs val="gap"/>
    <c:showDLblsOverMax val="0"/>
  </c:chart>
  <c:txPr>
    <a:bodyPr/>
    <a:lstStyle/>
    <a:p>
      <a:pPr>
        <a:defRPr sz="1800"/>
      </a:pPr>
      <a:endParaRPr lang="ru-RU"/>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b="1"/>
          </a:pPr>
          <a:endParaRPr lang="ru-RU"/>
        </a:p>
      </c:txPr>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структура исследований по видам  экспертиз</c:v>
                </c:pt>
              </c:strCache>
            </c:strRef>
          </c:tx>
          <c:dPt>
            <c:idx val="0"/>
            <c:bubble3D val="0"/>
            <c:spPr>
              <a:solidFill>
                <a:schemeClr val="accent4">
                  <a:lumMod val="60000"/>
                  <a:lumOff val="40000"/>
                </a:schemeClr>
              </a:solidFill>
            </c:spPr>
          </c:dPt>
          <c:dPt>
            <c:idx val="1"/>
            <c:bubble3D val="0"/>
            <c:spPr>
              <a:solidFill>
                <a:srgbClr val="66FF33"/>
              </a:solidFill>
            </c:spPr>
          </c:dPt>
          <c:dPt>
            <c:idx val="2"/>
            <c:bubble3D val="0"/>
            <c:spPr>
              <a:solidFill>
                <a:schemeClr val="tx2">
                  <a:lumMod val="40000"/>
                  <a:lumOff val="60000"/>
                </a:schemeClr>
              </a:solidFill>
            </c:spPr>
          </c:dPt>
          <c:dPt>
            <c:idx val="3"/>
            <c:bubble3D val="0"/>
            <c:spPr>
              <a:solidFill>
                <a:srgbClr val="FFFF00"/>
              </a:solidFill>
            </c:spPr>
          </c:dPt>
          <c:dPt>
            <c:idx val="4"/>
            <c:bubble3D val="0"/>
            <c:spPr>
              <a:solidFill>
                <a:srgbClr val="FF0000"/>
              </a:solidFill>
            </c:spPr>
          </c:dPt>
          <c:dLbls>
            <c:dLbl>
              <c:idx val="0"/>
              <c:layout>
                <c:manualLayout>
                  <c:x val="-8.874064353066978E-2"/>
                  <c:y val="-0.31361259471188785"/>
                </c:manualLayout>
              </c:layout>
              <c:showLegendKey val="0"/>
              <c:showVal val="1"/>
              <c:showCatName val="0"/>
              <c:showSerName val="0"/>
              <c:showPercent val="0"/>
              <c:showBubbleSize val="0"/>
            </c:dLbl>
            <c:dLbl>
              <c:idx val="1"/>
              <c:layout>
                <c:manualLayout>
                  <c:x val="2.6989768640031109E-2"/>
                  <c:y val="2.8574692280957666E-2"/>
                </c:manualLayout>
              </c:layout>
              <c:showLegendKey val="0"/>
              <c:showVal val="1"/>
              <c:showCatName val="0"/>
              <c:showSerName val="0"/>
              <c:showPercent val="0"/>
              <c:showBubbleSize val="0"/>
            </c:dLbl>
            <c:dLbl>
              <c:idx val="2"/>
              <c:layout>
                <c:manualLayout>
                  <c:x val="2.5312287352969767E-2"/>
                  <c:y val="-7.2678676339156992E-2"/>
                </c:manualLayout>
              </c:layout>
              <c:showLegendKey val="0"/>
              <c:showVal val="1"/>
              <c:showCatName val="0"/>
              <c:showSerName val="0"/>
              <c:showPercent val="0"/>
              <c:showBubbleSize val="0"/>
            </c:dLbl>
            <c:dLbl>
              <c:idx val="3"/>
              <c:layout>
                <c:manualLayout>
                  <c:x val="-1.4773135996889277E-2"/>
                  <c:y val="-1.4691238085684748E-2"/>
                </c:manualLayout>
              </c:layout>
              <c:tx>
                <c:rich>
                  <a:bodyPr/>
                  <a:lstStyle/>
                  <a:p>
                    <a:r>
                      <a:rPr lang="en-US" dirty="0" smtClean="0"/>
                      <a:t>6</a:t>
                    </a:r>
                    <a:endParaRPr lang="en-US" dirty="0"/>
                  </a:p>
                </c:rich>
              </c:tx>
              <c:showLegendKey val="0"/>
              <c:showVal val="1"/>
              <c:showCatName val="0"/>
              <c:showSerName val="0"/>
              <c:showPercent val="0"/>
              <c:showBubbleSize val="0"/>
            </c:dLbl>
            <c:dLbl>
              <c:idx val="4"/>
              <c:layout>
                <c:manualLayout>
                  <c:x val="3.6067062797705843E-2"/>
                  <c:y val="-1.3989729920461127E-2"/>
                </c:manualLayout>
              </c:layout>
              <c:tx>
                <c:rich>
                  <a:bodyPr/>
                  <a:lstStyle/>
                  <a:p>
                    <a:r>
                      <a:rPr lang="en-US" dirty="0" smtClean="0"/>
                      <a:t>1</a:t>
                    </a:r>
                    <a:endParaRPr lang="en-US" dirty="0"/>
                  </a:p>
                </c:rich>
              </c:tx>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1"/>
          </c:dLbls>
          <c:cat>
            <c:strRef>
              <c:f>Лист1!$A$2:$A$5</c:f>
              <c:strCache>
                <c:ptCount val="4"/>
                <c:pt idx="0">
                  <c:v>энтомологическая</c:v>
                </c:pt>
                <c:pt idx="1">
                  <c:v>гербологическая</c:v>
                </c:pt>
                <c:pt idx="2">
                  <c:v>фитогельминтологическая</c:v>
                </c:pt>
                <c:pt idx="3">
                  <c:v>бактериологическая </c:v>
                </c:pt>
              </c:strCache>
            </c:strRef>
          </c:cat>
          <c:val>
            <c:numRef>
              <c:f>Лист1!$B$2:$B$5</c:f>
              <c:numCache>
                <c:formatCode>General</c:formatCode>
                <c:ptCount val="4"/>
                <c:pt idx="0">
                  <c:v>5670</c:v>
                </c:pt>
                <c:pt idx="1">
                  <c:v>258</c:v>
                </c:pt>
                <c:pt idx="2">
                  <c:v>3676</c:v>
                </c:pt>
                <c:pt idx="3">
                  <c:v>116</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1369216000777682"/>
          <c:y val="0.20229816284401794"/>
          <c:w val="0.37704858073296393"/>
          <c:h val="0.69463890889077085"/>
        </c:manualLayout>
      </c:layout>
      <c:overlay val="0"/>
      <c:txPr>
        <a:bodyPr/>
        <a:lstStyle/>
        <a:p>
          <a:pPr>
            <a:defRPr b="1"/>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2013 г</c:v>
                </c:pt>
              </c:strCache>
            </c:strRef>
          </c:tx>
          <c:spPr>
            <a:solidFill>
              <a:srgbClr val="66FF33"/>
            </a:solidFill>
          </c:spPr>
          <c:invertIfNegative val="0"/>
          <c:dLbls>
            <c:txPr>
              <a:bodyPr/>
              <a:lstStyle/>
              <a:p>
                <a:pPr>
                  <a:defRPr b="1"/>
                </a:pPr>
                <a:endParaRPr lang="ru-RU"/>
              </a:p>
            </c:txPr>
            <c:showLegendKey val="0"/>
            <c:showVal val="1"/>
            <c:showCatName val="0"/>
            <c:showSerName val="0"/>
            <c:showPercent val="0"/>
            <c:showBubbleSize val="0"/>
            <c:showLeaderLines val="0"/>
          </c:dLbls>
          <c:cat>
            <c:strRef>
              <c:f>Лист1!$A$2:$A$7</c:f>
              <c:strCache>
                <c:ptCount val="6"/>
                <c:pt idx="0">
                  <c:v>Проведено экспертиз</c:v>
                </c:pt>
                <c:pt idx="1">
                  <c:v>в т.ч. на 1-го спец-та</c:v>
                </c:pt>
                <c:pt idx="2">
                  <c:v>Исследовано образцов</c:v>
                </c:pt>
                <c:pt idx="3">
                  <c:v>в т.ч. на 1-го спец-та</c:v>
                </c:pt>
                <c:pt idx="4">
                  <c:v>Выдано документов</c:v>
                </c:pt>
                <c:pt idx="5">
                  <c:v>в т.ч. на 1-го спец-та</c:v>
                </c:pt>
              </c:strCache>
            </c:strRef>
          </c:cat>
          <c:val>
            <c:numRef>
              <c:f>Лист1!$B$2:$B$7</c:f>
              <c:numCache>
                <c:formatCode>General</c:formatCode>
                <c:ptCount val="6"/>
                <c:pt idx="0">
                  <c:v>5400</c:v>
                </c:pt>
                <c:pt idx="1">
                  <c:v>675</c:v>
                </c:pt>
                <c:pt idx="2">
                  <c:v>3922</c:v>
                </c:pt>
                <c:pt idx="3">
                  <c:v>490</c:v>
                </c:pt>
                <c:pt idx="4">
                  <c:v>3047</c:v>
                </c:pt>
                <c:pt idx="5">
                  <c:v>381</c:v>
                </c:pt>
              </c:numCache>
            </c:numRef>
          </c:val>
        </c:ser>
        <c:ser>
          <c:idx val="1"/>
          <c:order val="1"/>
          <c:tx>
            <c:strRef>
              <c:f>Лист1!$C$1</c:f>
              <c:strCache>
                <c:ptCount val="1"/>
                <c:pt idx="0">
                  <c:v>2014 г</c:v>
                </c:pt>
              </c:strCache>
            </c:strRef>
          </c:tx>
          <c:spPr>
            <a:solidFill>
              <a:srgbClr val="FF6600"/>
            </a:solidFill>
          </c:spPr>
          <c:invertIfNegative val="0"/>
          <c:dLbls>
            <c:dLbl>
              <c:idx val="5"/>
              <c:layout>
                <c:manualLayout>
                  <c:x val="2.3148148148148147E-2"/>
                  <c:y val="-1.3161887485138466E-2"/>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0"/>
          </c:dLbls>
          <c:cat>
            <c:strRef>
              <c:f>Лист1!$A$2:$A$7</c:f>
              <c:strCache>
                <c:ptCount val="6"/>
                <c:pt idx="0">
                  <c:v>Проведено экспертиз</c:v>
                </c:pt>
                <c:pt idx="1">
                  <c:v>в т.ч. на 1-го спец-та</c:v>
                </c:pt>
                <c:pt idx="2">
                  <c:v>Исследовано образцов</c:v>
                </c:pt>
                <c:pt idx="3">
                  <c:v>в т.ч. на 1-го спец-та</c:v>
                </c:pt>
                <c:pt idx="4">
                  <c:v>Выдано документов</c:v>
                </c:pt>
                <c:pt idx="5">
                  <c:v>в т.ч. на 1-го спец-та</c:v>
                </c:pt>
              </c:strCache>
            </c:strRef>
          </c:cat>
          <c:val>
            <c:numRef>
              <c:f>Лист1!$C$2:$C$7</c:f>
              <c:numCache>
                <c:formatCode>General</c:formatCode>
                <c:ptCount val="6"/>
                <c:pt idx="0">
                  <c:v>9611</c:v>
                </c:pt>
                <c:pt idx="1">
                  <c:v>1201</c:v>
                </c:pt>
                <c:pt idx="2">
                  <c:v>7790</c:v>
                </c:pt>
                <c:pt idx="3">
                  <c:v>974</c:v>
                </c:pt>
                <c:pt idx="4">
                  <c:v>3578</c:v>
                </c:pt>
                <c:pt idx="5">
                  <c:v>447</c:v>
                </c:pt>
              </c:numCache>
            </c:numRef>
          </c:val>
        </c:ser>
        <c:dLbls>
          <c:showLegendKey val="0"/>
          <c:showVal val="0"/>
          <c:showCatName val="0"/>
          <c:showSerName val="0"/>
          <c:showPercent val="0"/>
          <c:showBubbleSize val="0"/>
        </c:dLbls>
        <c:gapWidth val="150"/>
        <c:shape val="cylinder"/>
        <c:axId val="131599872"/>
        <c:axId val="131250944"/>
        <c:axId val="0"/>
      </c:bar3DChart>
      <c:catAx>
        <c:axId val="131599872"/>
        <c:scaling>
          <c:orientation val="minMax"/>
        </c:scaling>
        <c:delete val="0"/>
        <c:axPos val="b"/>
        <c:majorTickMark val="out"/>
        <c:minorTickMark val="none"/>
        <c:tickLblPos val="nextTo"/>
        <c:txPr>
          <a:bodyPr/>
          <a:lstStyle/>
          <a:p>
            <a:pPr>
              <a:defRPr sz="1200" b="1"/>
            </a:pPr>
            <a:endParaRPr lang="ru-RU"/>
          </a:p>
        </c:txPr>
        <c:crossAx val="131250944"/>
        <c:crosses val="autoZero"/>
        <c:auto val="1"/>
        <c:lblAlgn val="ctr"/>
        <c:lblOffset val="100"/>
        <c:noMultiLvlLbl val="0"/>
      </c:catAx>
      <c:valAx>
        <c:axId val="131250944"/>
        <c:scaling>
          <c:orientation val="minMax"/>
        </c:scaling>
        <c:delete val="0"/>
        <c:axPos val="l"/>
        <c:majorGridlines/>
        <c:numFmt formatCode="General" sourceLinked="1"/>
        <c:majorTickMark val="out"/>
        <c:minorTickMark val="none"/>
        <c:tickLblPos val="nextTo"/>
        <c:txPr>
          <a:bodyPr/>
          <a:lstStyle/>
          <a:p>
            <a:pPr>
              <a:defRPr b="1"/>
            </a:pPr>
            <a:endParaRPr lang="ru-RU"/>
          </a:p>
        </c:txPr>
        <c:crossAx val="131599872"/>
        <c:crosses val="autoZero"/>
        <c:crossBetween val="between"/>
      </c:valAx>
    </c:plotArea>
    <c:legend>
      <c:legendPos val="r"/>
      <c:overlay val="0"/>
      <c:txPr>
        <a:bodyPr/>
        <a:lstStyle/>
        <a:p>
          <a:pPr>
            <a:defRPr b="1"/>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lineChart>
        <c:grouping val="standard"/>
        <c:varyColors val="0"/>
        <c:ser>
          <c:idx val="0"/>
          <c:order val="0"/>
          <c:tx>
            <c:strRef>
              <c:f>Лист1!$B$1</c:f>
              <c:strCache>
                <c:ptCount val="1"/>
                <c:pt idx="0">
                  <c:v>2013 г</c:v>
                </c:pt>
              </c:strCache>
            </c:strRef>
          </c:tx>
          <c:marker>
            <c:symbol val="none"/>
          </c:marker>
          <c:dLbls>
            <c:dLbl>
              <c:idx val="1"/>
              <c:layout>
                <c:manualLayout>
                  <c:x val="-1.5432098765431532E-3"/>
                  <c:y val="-3.6478424591628346E-2"/>
                </c:manualLayout>
              </c:layout>
              <c:showLegendKey val="0"/>
              <c:showVal val="1"/>
              <c:showCatName val="0"/>
              <c:showSerName val="0"/>
              <c:showPercent val="0"/>
              <c:showBubbleSize val="0"/>
            </c:dLbl>
            <c:dLbl>
              <c:idx val="2"/>
              <c:layout>
                <c:manualLayout>
                  <c:x val="1.5432098765432098E-3"/>
                  <c:y val="3.647842459162834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выявлено положительных экспертиз</c:v>
                </c:pt>
                <c:pt idx="1">
                  <c:v>в расчете на 1000 экспертиз </c:v>
                </c:pt>
                <c:pt idx="2">
                  <c:v>в расчете на 1-го специалиста </c:v>
                </c:pt>
              </c:strCache>
            </c:strRef>
          </c:cat>
          <c:val>
            <c:numRef>
              <c:f>Лист1!$B$2:$B$4</c:f>
              <c:numCache>
                <c:formatCode>General</c:formatCode>
                <c:ptCount val="3"/>
                <c:pt idx="0">
                  <c:v>304</c:v>
                </c:pt>
                <c:pt idx="1">
                  <c:v>56</c:v>
                </c:pt>
                <c:pt idx="2">
                  <c:v>43</c:v>
                </c:pt>
              </c:numCache>
            </c:numRef>
          </c:val>
          <c:smooth val="0"/>
        </c:ser>
        <c:ser>
          <c:idx val="1"/>
          <c:order val="1"/>
          <c:tx>
            <c:strRef>
              <c:f>Лист1!$C$1</c:f>
              <c:strCache>
                <c:ptCount val="1"/>
                <c:pt idx="0">
                  <c:v>2014 г</c:v>
                </c:pt>
              </c:strCache>
            </c:strRef>
          </c:tx>
          <c:marker>
            <c:symbol val="none"/>
          </c:marker>
          <c:dLbls>
            <c:dLbl>
              <c:idx val="1"/>
              <c:layout>
                <c:manualLayout>
                  <c:x val="-5.2469135802469077E-2"/>
                  <c:y val="1.403016330447244E-2"/>
                </c:manualLayout>
              </c:layout>
              <c:showLegendKey val="0"/>
              <c:showVal val="1"/>
              <c:showCatName val="0"/>
              <c:showSerName val="0"/>
              <c:showPercent val="0"/>
              <c:showBubbleSize val="0"/>
            </c:dLbl>
            <c:dLbl>
              <c:idx val="2"/>
              <c:layout>
                <c:manualLayout>
                  <c:x val="1.5432098765432098E-3"/>
                  <c:y val="-5.050858789610078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выявлено положительных экспертиз</c:v>
                </c:pt>
                <c:pt idx="1">
                  <c:v>в расчете на 1000 экспертиз </c:v>
                </c:pt>
                <c:pt idx="2">
                  <c:v>в расчете на 1-го специалиста </c:v>
                </c:pt>
              </c:strCache>
            </c:strRef>
          </c:cat>
          <c:val>
            <c:numRef>
              <c:f>Лист1!$C$2:$C$4</c:f>
              <c:numCache>
                <c:formatCode>General</c:formatCode>
                <c:ptCount val="3"/>
                <c:pt idx="0">
                  <c:v>467</c:v>
                </c:pt>
                <c:pt idx="1">
                  <c:v>49</c:v>
                </c:pt>
                <c:pt idx="2">
                  <c:v>58</c:v>
                </c:pt>
              </c:numCache>
            </c:numRef>
          </c:val>
          <c:smooth val="0"/>
        </c:ser>
        <c:dLbls>
          <c:showLegendKey val="0"/>
          <c:showVal val="0"/>
          <c:showCatName val="0"/>
          <c:showSerName val="0"/>
          <c:showPercent val="0"/>
          <c:showBubbleSize val="0"/>
        </c:dLbls>
        <c:marker val="1"/>
        <c:smooth val="0"/>
        <c:axId val="132125696"/>
        <c:axId val="132260992"/>
      </c:lineChart>
      <c:catAx>
        <c:axId val="132125696"/>
        <c:scaling>
          <c:orientation val="minMax"/>
        </c:scaling>
        <c:delete val="0"/>
        <c:axPos val="b"/>
        <c:majorTickMark val="out"/>
        <c:minorTickMark val="none"/>
        <c:tickLblPos val="nextTo"/>
        <c:crossAx val="132260992"/>
        <c:crosses val="autoZero"/>
        <c:auto val="1"/>
        <c:lblAlgn val="ctr"/>
        <c:lblOffset val="100"/>
        <c:noMultiLvlLbl val="0"/>
      </c:catAx>
      <c:valAx>
        <c:axId val="132260992"/>
        <c:scaling>
          <c:orientation val="minMax"/>
        </c:scaling>
        <c:delete val="0"/>
        <c:axPos val="l"/>
        <c:majorGridlines/>
        <c:numFmt formatCode="General" sourceLinked="1"/>
        <c:majorTickMark val="out"/>
        <c:minorTickMark val="none"/>
        <c:tickLblPos val="nextTo"/>
        <c:crossAx val="132125696"/>
        <c:crosses val="autoZero"/>
        <c:crossBetween val="between"/>
      </c:valAx>
    </c:plotArea>
    <c:legend>
      <c:legendPos val="t"/>
      <c:overlay val="0"/>
    </c:legend>
    <c:plotVisOnly val="1"/>
    <c:dispBlanksAs val="gap"/>
    <c:showDLblsOverMax val="0"/>
  </c:chart>
  <c:txPr>
    <a:bodyPr/>
    <a:lstStyle/>
    <a:p>
      <a:pPr>
        <a:defRPr sz="1800"/>
      </a:pPr>
      <a:endParaRPr lang="ru-RU"/>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ru-RU" sz="2400" b="1" i="0" u="none" strike="noStrike" baseline="0" dirty="0" smtClean="0">
                <a:effectLst/>
              </a:rPr>
              <a:t>Общая площадь занимаемых площадей составила 1265,8 м</a:t>
            </a:r>
            <a:r>
              <a:rPr lang="ru-RU" sz="2400" b="1" i="0" u="none" strike="noStrike" baseline="0" dirty="0" smtClean="0">
                <a:effectLst/>
                <a:latin typeface="Calibri"/>
                <a:cs typeface="Calibri"/>
              </a:rPr>
              <a:t>² </a:t>
            </a:r>
            <a:r>
              <a:rPr lang="ru-RU" sz="2400" b="1" i="0" u="none" strike="noStrike" baseline="0" dirty="0" smtClean="0">
                <a:effectLst/>
              </a:rPr>
              <a:t>(на 29,7 % больше, чем в 2013 году). </a:t>
            </a:r>
            <a:endParaRPr lang="ru-RU" sz="2400" dirty="0"/>
          </a:p>
        </c:rich>
      </c:tx>
      <c:layout>
        <c:manualLayout>
          <c:xMode val="edge"/>
          <c:yMode val="edge"/>
          <c:x val="5.0345786344101785E-2"/>
          <c:y val="5.1243043702214906E-2"/>
        </c:manualLayout>
      </c:layout>
      <c:overlay val="0"/>
    </c:title>
    <c:autoTitleDeleted val="0"/>
    <c:plotArea>
      <c:layout>
        <c:manualLayout>
          <c:layoutTarget val="inner"/>
          <c:xMode val="edge"/>
          <c:yMode val="edge"/>
          <c:x val="0.19012970272655105"/>
          <c:y val="0.20879913054393667"/>
          <c:w val="0.44789773612636313"/>
          <c:h val="0.70088983619424683"/>
        </c:manualLayout>
      </c:layout>
      <c:pieChart>
        <c:varyColors val="1"/>
        <c:ser>
          <c:idx val="0"/>
          <c:order val="0"/>
          <c:tx>
            <c:strRef>
              <c:f>Лист1!$B$1</c:f>
              <c:strCache>
                <c:ptCount val="1"/>
                <c:pt idx="0">
                  <c:v>Продажи</c:v>
                </c:pt>
              </c:strCache>
            </c:strRef>
          </c:tx>
          <c:dPt>
            <c:idx val="0"/>
            <c:bubble3D val="0"/>
            <c:spPr>
              <a:solidFill>
                <a:srgbClr val="92D050"/>
              </a:solidFill>
            </c:spPr>
          </c:dPt>
          <c:dPt>
            <c:idx val="1"/>
            <c:bubble3D val="0"/>
            <c:spPr>
              <a:solidFill>
                <a:srgbClr val="FF0000"/>
              </a:solidFill>
            </c:spPr>
          </c:dPt>
          <c:dPt>
            <c:idx val="2"/>
            <c:bubble3D val="0"/>
            <c:spPr>
              <a:solidFill>
                <a:schemeClr val="tx2">
                  <a:lumMod val="40000"/>
                  <a:lumOff val="60000"/>
                </a:schemeClr>
              </a:solidFill>
            </c:spPr>
          </c:dPt>
          <c:dLbls>
            <c:dLbl>
              <c:idx val="0"/>
              <c:layout>
                <c:manualLayout>
                  <c:x val="-0.15360298029518044"/>
                  <c:y val="-0.16106525681850645"/>
                </c:manualLayout>
              </c:layout>
              <c:tx>
                <c:rich>
                  <a:bodyPr/>
                  <a:lstStyle/>
                  <a:p>
                    <a:pPr>
                      <a:defRPr b="1"/>
                    </a:pPr>
                    <a:r>
                      <a:rPr lang="en-US" b="1" smtClean="0"/>
                      <a:t>902,8</a:t>
                    </a:r>
                    <a:r>
                      <a:rPr lang="ru-RU" b="1" smtClean="0"/>
                      <a:t> м</a:t>
                    </a:r>
                    <a:r>
                      <a:rPr lang="ru-RU" b="1" smtClean="0">
                        <a:latin typeface="Calibri"/>
                        <a:cs typeface="Calibri"/>
                      </a:rPr>
                      <a:t>² или 71,8 %</a:t>
                    </a:r>
                    <a:endParaRPr lang="en-US" b="1"/>
                  </a:p>
                </c:rich>
              </c:tx>
              <c:spPr/>
              <c:showLegendKey val="0"/>
              <c:showVal val="1"/>
              <c:showCatName val="0"/>
              <c:showSerName val="0"/>
              <c:showPercent val="0"/>
              <c:showBubbleSize val="0"/>
            </c:dLbl>
            <c:dLbl>
              <c:idx val="1"/>
              <c:layout>
                <c:manualLayout>
                  <c:x val="2.6128179523989981E-3"/>
                  <c:y val="-5.8204211076114199E-3"/>
                </c:manualLayout>
              </c:layout>
              <c:tx>
                <c:rich>
                  <a:bodyPr/>
                  <a:lstStyle/>
                  <a:p>
                    <a:pPr>
                      <a:defRPr b="1"/>
                    </a:pPr>
                    <a:r>
                      <a:rPr lang="en-US" b="1" smtClean="0"/>
                      <a:t>44</a:t>
                    </a:r>
                    <a:r>
                      <a:rPr lang="ru-RU" b="1" smtClean="0"/>
                      <a:t> м</a:t>
                    </a:r>
                    <a:r>
                      <a:rPr lang="ru-RU" b="1" smtClean="0">
                        <a:latin typeface="Calibri"/>
                        <a:cs typeface="Calibri"/>
                      </a:rPr>
                      <a:t>² или 3,5%</a:t>
                    </a:r>
                    <a:endParaRPr lang="en-US" b="1"/>
                  </a:p>
                </c:rich>
              </c:tx>
              <c:spPr/>
              <c:showLegendKey val="0"/>
              <c:showVal val="1"/>
              <c:showCatName val="0"/>
              <c:showSerName val="0"/>
              <c:showPercent val="0"/>
              <c:showBubbleSize val="0"/>
            </c:dLbl>
            <c:dLbl>
              <c:idx val="2"/>
              <c:layout>
                <c:manualLayout>
                  <c:x val="0.15620571348486065"/>
                  <c:y val="0.17991345117497767"/>
                </c:manualLayout>
              </c:layout>
              <c:tx>
                <c:rich>
                  <a:bodyPr/>
                  <a:lstStyle/>
                  <a:p>
                    <a:pPr>
                      <a:defRPr b="1"/>
                    </a:pPr>
                    <a:r>
                      <a:rPr lang="en-US" b="1" smtClean="0"/>
                      <a:t>319</a:t>
                    </a:r>
                    <a:r>
                      <a:rPr lang="ru-RU" b="1" smtClean="0"/>
                      <a:t> м</a:t>
                    </a:r>
                    <a:r>
                      <a:rPr lang="ru-RU" b="1" smtClean="0">
                        <a:latin typeface="Calibri"/>
                        <a:cs typeface="Calibri"/>
                      </a:rPr>
                      <a:t>² или 25,2 %</a:t>
                    </a:r>
                    <a:endParaRPr lang="en-US" b="1"/>
                  </a:p>
                </c:rich>
              </c:tx>
              <c:spPr/>
              <c:showLegendKey val="0"/>
              <c:showVal val="1"/>
              <c:showCatName val="0"/>
              <c:showSerName val="0"/>
              <c:showPercent val="0"/>
              <c:showBubbleSize val="0"/>
            </c:dLbl>
            <c:showLegendKey val="0"/>
            <c:showVal val="1"/>
            <c:showCatName val="0"/>
            <c:showSerName val="0"/>
            <c:showPercent val="0"/>
            <c:showBubbleSize val="0"/>
            <c:showLeaderLines val="1"/>
          </c:dLbls>
          <c:cat>
            <c:strRef>
              <c:f>Лист1!$A$2:$A$4</c:f>
              <c:strCache>
                <c:ptCount val="3"/>
                <c:pt idx="0">
                  <c:v>на праве оперативного управления</c:v>
                </c:pt>
                <c:pt idx="1">
                  <c:v>безвозмездного пользования</c:v>
                </c:pt>
                <c:pt idx="2">
                  <c:v>по договору аренды </c:v>
                </c:pt>
              </c:strCache>
            </c:strRef>
          </c:cat>
          <c:val>
            <c:numRef>
              <c:f>Лист1!$B$2:$B$4</c:f>
              <c:numCache>
                <c:formatCode>General</c:formatCode>
                <c:ptCount val="3"/>
                <c:pt idx="0">
                  <c:v>902.8</c:v>
                </c:pt>
                <c:pt idx="1">
                  <c:v>44</c:v>
                </c:pt>
                <c:pt idx="2">
                  <c:v>319</c:v>
                </c:pt>
              </c:numCache>
            </c:numRef>
          </c:val>
        </c:ser>
        <c:ser>
          <c:idx val="1"/>
          <c:order val="1"/>
          <c:tx>
            <c:strRef>
              <c:f>Лист1!$C$1</c:f>
              <c:strCache>
                <c:ptCount val="1"/>
                <c:pt idx="0">
                  <c:v>Столбец1</c:v>
                </c:pt>
              </c:strCache>
            </c:strRef>
          </c:tx>
          <c:cat>
            <c:strRef>
              <c:f>Лист1!$A$2:$A$4</c:f>
              <c:strCache>
                <c:ptCount val="3"/>
                <c:pt idx="0">
                  <c:v>на праве оперативного управления</c:v>
                </c:pt>
                <c:pt idx="1">
                  <c:v>безвозмездного пользования</c:v>
                </c:pt>
                <c:pt idx="2">
                  <c:v>по договору аренды </c:v>
                </c:pt>
              </c:strCache>
            </c:strRef>
          </c:cat>
          <c:val>
            <c:numRef>
              <c:f>Лист1!$C$2:$C$4</c:f>
              <c:numCache>
                <c:formatCode>General</c:formatCode>
                <c:ptCount val="3"/>
                <c:pt idx="0" formatCode="0.00%">
                  <c:v>0.71299999999999997</c:v>
                </c:pt>
                <c:pt idx="1">
                  <c:v>3.5</c:v>
                </c:pt>
                <c:pt idx="2">
                  <c:v>25.2</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a:defRPr sz="2400" b="1"/>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2013</c:v>
                </c:pt>
              </c:strCache>
            </c:strRef>
          </c:tx>
          <c:spPr>
            <a:solidFill>
              <a:srgbClr val="00B0F0"/>
            </a:solidFill>
          </c:spPr>
          <c:invertIfNegative val="0"/>
          <c:dLbls>
            <c:dLbl>
              <c:idx val="0"/>
              <c:layout>
                <c:manualLayout>
                  <c:x val="-1.6854562914351652E-3"/>
                  <c:y val="-2.9929309927565189E-2"/>
                </c:manualLayout>
              </c:layout>
              <c:tx>
                <c:rich>
                  <a:bodyPr/>
                  <a:lstStyle/>
                  <a:p>
                    <a:r>
                      <a:rPr lang="en-US" dirty="0" smtClean="0"/>
                      <a:t>4,5</a:t>
                    </a:r>
                    <a:r>
                      <a:rPr lang="ru-RU" dirty="0" smtClean="0"/>
                      <a:t>%</a:t>
                    </a:r>
                    <a:endParaRPr lang="en-US" dirty="0"/>
                  </a:p>
                </c:rich>
              </c:tx>
              <c:showLegendKey val="0"/>
              <c:showVal val="1"/>
              <c:showCatName val="0"/>
              <c:showSerName val="0"/>
              <c:showPercent val="0"/>
              <c:showBubbleSize val="0"/>
            </c:dLbl>
            <c:dLbl>
              <c:idx val="1"/>
              <c:layout>
                <c:manualLayout>
                  <c:x val="-2.5000000000000001E-2"/>
                  <c:y val="3.1250000000000019E-3"/>
                </c:manualLayout>
              </c:layout>
              <c:tx>
                <c:rich>
                  <a:bodyPr/>
                  <a:lstStyle/>
                  <a:p>
                    <a:r>
                      <a:rPr lang="en-US" b="1" dirty="0" smtClean="0"/>
                      <a:t>65,8</a:t>
                    </a:r>
                    <a:r>
                      <a:rPr lang="ru-RU" b="1" dirty="0" smtClean="0"/>
                      <a:t>%</a:t>
                    </a:r>
                    <a:endParaRPr lang="en-US" b="1" dirty="0"/>
                  </a:p>
                </c:rich>
              </c:tx>
              <c:showLegendKey val="0"/>
              <c:showVal val="1"/>
              <c:showCatName val="0"/>
              <c:showSerName val="0"/>
              <c:showPercent val="0"/>
              <c:showBubbleSize val="0"/>
            </c:dLbl>
            <c:dLbl>
              <c:idx val="2"/>
              <c:tx>
                <c:rich>
                  <a:bodyPr/>
                  <a:lstStyle/>
                  <a:p>
                    <a:r>
                      <a:rPr lang="en-US" smtClean="0"/>
                      <a:t>29,7</a:t>
                    </a:r>
                    <a:r>
                      <a:rPr lang="ru-RU" smtClean="0"/>
                      <a:t>%</a:t>
                    </a:r>
                    <a:endParaRPr lang="en-US"/>
                  </a:p>
                </c:rich>
              </c:tx>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0"/>
          </c:dLbls>
          <c:cat>
            <c:strRef>
              <c:f>Лист1!$A$2:$A$4</c:f>
              <c:strCache>
                <c:ptCount val="3"/>
                <c:pt idx="0">
                  <c:v>недвижимое имущество </c:v>
                </c:pt>
                <c:pt idx="1">
                  <c:v>особо ценное движимое имущество</c:v>
                </c:pt>
                <c:pt idx="2">
                  <c:v>иное движимое имущество</c:v>
                </c:pt>
              </c:strCache>
            </c:strRef>
          </c:cat>
          <c:val>
            <c:numRef>
              <c:f>Лист1!$B$2:$B$4</c:f>
              <c:numCache>
                <c:formatCode>General</c:formatCode>
                <c:ptCount val="3"/>
                <c:pt idx="0">
                  <c:v>4.5</c:v>
                </c:pt>
                <c:pt idx="1">
                  <c:v>65.8</c:v>
                </c:pt>
                <c:pt idx="2">
                  <c:v>29.7</c:v>
                </c:pt>
              </c:numCache>
            </c:numRef>
          </c:val>
        </c:ser>
        <c:ser>
          <c:idx val="1"/>
          <c:order val="1"/>
          <c:tx>
            <c:strRef>
              <c:f>Лист1!$C$1</c:f>
              <c:strCache>
                <c:ptCount val="1"/>
                <c:pt idx="0">
                  <c:v>2014</c:v>
                </c:pt>
              </c:strCache>
            </c:strRef>
          </c:tx>
          <c:spPr>
            <a:solidFill>
              <a:srgbClr val="FF0000"/>
            </a:solidFill>
          </c:spPr>
          <c:invertIfNegative val="0"/>
          <c:dLbls>
            <c:dLbl>
              <c:idx val="0"/>
              <c:layout>
                <c:manualLayout>
                  <c:x val="2.2916666666666665E-2"/>
                  <c:y val="-6.2500000000000003E-3"/>
                </c:manualLayout>
              </c:layout>
              <c:tx>
                <c:rich>
                  <a:bodyPr/>
                  <a:lstStyle/>
                  <a:p>
                    <a:r>
                      <a:rPr lang="en-US" smtClean="0"/>
                      <a:t>10,8</a:t>
                    </a:r>
                    <a:r>
                      <a:rPr lang="ru-RU" smtClean="0"/>
                      <a:t>%</a:t>
                    </a:r>
                    <a:endParaRPr lang="en-US"/>
                  </a:p>
                </c:rich>
              </c:tx>
              <c:showLegendKey val="0"/>
              <c:showVal val="1"/>
              <c:showCatName val="0"/>
              <c:showSerName val="0"/>
              <c:showPercent val="0"/>
              <c:showBubbleSize val="0"/>
            </c:dLbl>
            <c:dLbl>
              <c:idx val="1"/>
              <c:tx>
                <c:rich>
                  <a:bodyPr/>
                  <a:lstStyle/>
                  <a:p>
                    <a:r>
                      <a:rPr lang="en-US" smtClean="0"/>
                      <a:t>62</a:t>
                    </a:r>
                    <a:r>
                      <a:rPr lang="ru-RU" smtClean="0"/>
                      <a:t>%</a:t>
                    </a:r>
                    <a:endParaRPr lang="en-US"/>
                  </a:p>
                </c:rich>
              </c:tx>
              <c:showLegendKey val="0"/>
              <c:showVal val="1"/>
              <c:showCatName val="0"/>
              <c:showSerName val="0"/>
              <c:showPercent val="0"/>
              <c:showBubbleSize val="0"/>
            </c:dLbl>
            <c:dLbl>
              <c:idx val="2"/>
              <c:layout>
                <c:manualLayout>
                  <c:x val="1.0416666666666666E-2"/>
                  <c:y val="-6.2500000000000003E-3"/>
                </c:manualLayout>
              </c:layout>
              <c:tx>
                <c:rich>
                  <a:bodyPr/>
                  <a:lstStyle/>
                  <a:p>
                    <a:r>
                      <a:rPr lang="en-US" smtClean="0"/>
                      <a:t>1,8</a:t>
                    </a:r>
                    <a:r>
                      <a:rPr lang="ru-RU" smtClean="0"/>
                      <a:t>%</a:t>
                    </a:r>
                    <a:endParaRPr lang="en-US"/>
                  </a:p>
                </c:rich>
              </c:tx>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0"/>
          </c:dLbls>
          <c:cat>
            <c:strRef>
              <c:f>Лист1!$A$2:$A$4</c:f>
              <c:strCache>
                <c:ptCount val="3"/>
                <c:pt idx="0">
                  <c:v>недвижимое имущество </c:v>
                </c:pt>
                <c:pt idx="1">
                  <c:v>особо ценное движимое имущество</c:v>
                </c:pt>
                <c:pt idx="2">
                  <c:v>иное движимое имущество</c:v>
                </c:pt>
              </c:strCache>
            </c:strRef>
          </c:cat>
          <c:val>
            <c:numRef>
              <c:f>Лист1!$C$2:$C$4</c:f>
              <c:numCache>
                <c:formatCode>General</c:formatCode>
                <c:ptCount val="3"/>
                <c:pt idx="0">
                  <c:v>10.8</c:v>
                </c:pt>
                <c:pt idx="1">
                  <c:v>62</c:v>
                </c:pt>
                <c:pt idx="2">
                  <c:v>1.8</c:v>
                </c:pt>
              </c:numCache>
            </c:numRef>
          </c:val>
        </c:ser>
        <c:dLbls>
          <c:showLegendKey val="0"/>
          <c:showVal val="0"/>
          <c:showCatName val="0"/>
          <c:showSerName val="0"/>
          <c:showPercent val="0"/>
          <c:showBubbleSize val="0"/>
        </c:dLbls>
        <c:gapWidth val="150"/>
        <c:axId val="131587072"/>
        <c:axId val="132265024"/>
      </c:barChart>
      <c:catAx>
        <c:axId val="131587072"/>
        <c:scaling>
          <c:orientation val="minMax"/>
        </c:scaling>
        <c:delete val="0"/>
        <c:axPos val="b"/>
        <c:majorTickMark val="out"/>
        <c:minorTickMark val="none"/>
        <c:tickLblPos val="nextTo"/>
        <c:txPr>
          <a:bodyPr/>
          <a:lstStyle/>
          <a:p>
            <a:pPr>
              <a:defRPr b="1"/>
            </a:pPr>
            <a:endParaRPr lang="ru-RU"/>
          </a:p>
        </c:txPr>
        <c:crossAx val="132265024"/>
        <c:crosses val="autoZero"/>
        <c:auto val="1"/>
        <c:lblAlgn val="ctr"/>
        <c:lblOffset val="100"/>
        <c:noMultiLvlLbl val="0"/>
      </c:catAx>
      <c:valAx>
        <c:axId val="132265024"/>
        <c:scaling>
          <c:orientation val="minMax"/>
        </c:scaling>
        <c:delete val="0"/>
        <c:axPos val="l"/>
        <c:majorGridlines/>
        <c:numFmt formatCode="General" sourceLinked="1"/>
        <c:majorTickMark val="out"/>
        <c:minorTickMark val="none"/>
        <c:tickLblPos val="nextTo"/>
        <c:crossAx val="131587072"/>
        <c:crosses val="autoZero"/>
        <c:crossBetween val="between"/>
      </c:valAx>
    </c:plotArea>
    <c:legend>
      <c:legendPos val="r"/>
      <c:overlay val="0"/>
    </c:legend>
    <c:plotVisOnly val="1"/>
    <c:dispBlanksAs val="gap"/>
    <c:showDLblsOverMax val="0"/>
  </c:chart>
  <c:txPr>
    <a:bodyPr/>
    <a:lstStyle/>
    <a:p>
      <a:pPr>
        <a:defRPr sz="1800"/>
      </a:pPr>
      <a:endParaRPr lang="ru-RU"/>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2012</c:v>
                </c:pt>
              </c:strCache>
            </c:strRef>
          </c:tx>
          <c:spPr>
            <a:solidFill>
              <a:srgbClr val="00B0F0"/>
            </a:solidFill>
          </c:spPr>
          <c:invertIfNegative val="0"/>
          <c:dLbls>
            <c:dLbl>
              <c:idx val="0"/>
              <c:layout>
                <c:manualLayout>
                  <c:x val="1.8896709889377371E-2"/>
                  <c:y val="-9.3749999999999997E-3"/>
                </c:manualLayout>
              </c:layout>
              <c:showLegendKey val="0"/>
              <c:showVal val="1"/>
              <c:showCatName val="0"/>
              <c:showSerName val="0"/>
              <c:showPercent val="0"/>
              <c:showBubbleSize val="0"/>
            </c:dLbl>
            <c:dLbl>
              <c:idx val="1"/>
              <c:layout>
                <c:manualLayout>
                  <c:x val="-7.8736291205739051E-3"/>
                  <c:y val="-3.1249999999999986E-2"/>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0"/>
          </c:dLbls>
          <c:cat>
            <c:strRef>
              <c:f>Лист1!$A$2:$A$3</c:f>
              <c:strCache>
                <c:ptCount val="2"/>
                <c:pt idx="0">
                  <c:v>субсидия на выполнение государственного задания</c:v>
                </c:pt>
                <c:pt idx="1">
                  <c:v>средства от приносящей доход деятельности</c:v>
                </c:pt>
              </c:strCache>
            </c:strRef>
          </c:cat>
          <c:val>
            <c:numRef>
              <c:f>Лист1!$B$2:$B$3</c:f>
              <c:numCache>
                <c:formatCode>0%</c:formatCode>
                <c:ptCount val="2"/>
                <c:pt idx="0">
                  <c:v>0.18</c:v>
                </c:pt>
                <c:pt idx="1">
                  <c:v>0.82</c:v>
                </c:pt>
              </c:numCache>
            </c:numRef>
          </c:val>
        </c:ser>
        <c:ser>
          <c:idx val="1"/>
          <c:order val="1"/>
          <c:tx>
            <c:strRef>
              <c:f>Лист1!$C$1</c:f>
              <c:strCache>
                <c:ptCount val="1"/>
                <c:pt idx="0">
                  <c:v>2013</c:v>
                </c:pt>
              </c:strCache>
            </c:strRef>
          </c:tx>
          <c:spPr>
            <a:solidFill>
              <a:srgbClr val="FFFF00"/>
            </a:solidFill>
          </c:spPr>
          <c:invertIfNegative val="0"/>
          <c:dLbls>
            <c:dLbl>
              <c:idx val="0"/>
              <c:layout>
                <c:manualLayout>
                  <c:x val="2.3620887361721712E-2"/>
                  <c:y val="-4.3749999999999997E-2"/>
                </c:manualLayout>
              </c:layout>
              <c:showLegendKey val="0"/>
              <c:showVal val="1"/>
              <c:showCatName val="0"/>
              <c:showSerName val="0"/>
              <c:showPercent val="0"/>
              <c:showBubbleSize val="0"/>
            </c:dLbl>
            <c:dLbl>
              <c:idx val="1"/>
              <c:layout>
                <c:manualLayout>
                  <c:x val="1.7321984065262589E-2"/>
                  <c:y val="-1.8749999999999999E-2"/>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0"/>
          </c:dLbls>
          <c:cat>
            <c:strRef>
              <c:f>Лист1!$A$2:$A$3</c:f>
              <c:strCache>
                <c:ptCount val="2"/>
                <c:pt idx="0">
                  <c:v>субсидия на выполнение государственного задания</c:v>
                </c:pt>
                <c:pt idx="1">
                  <c:v>средства от приносящей доход деятельности</c:v>
                </c:pt>
              </c:strCache>
            </c:strRef>
          </c:cat>
          <c:val>
            <c:numRef>
              <c:f>Лист1!$C$2:$C$3</c:f>
              <c:numCache>
                <c:formatCode>0.00%</c:formatCode>
                <c:ptCount val="2"/>
                <c:pt idx="0">
                  <c:v>9.4E-2</c:v>
                </c:pt>
                <c:pt idx="1">
                  <c:v>0.90600000000000003</c:v>
                </c:pt>
              </c:numCache>
            </c:numRef>
          </c:val>
        </c:ser>
        <c:ser>
          <c:idx val="2"/>
          <c:order val="2"/>
          <c:tx>
            <c:strRef>
              <c:f>Лист1!$D$1</c:f>
              <c:strCache>
                <c:ptCount val="1"/>
                <c:pt idx="0">
                  <c:v>2014</c:v>
                </c:pt>
              </c:strCache>
            </c:strRef>
          </c:tx>
          <c:spPr>
            <a:solidFill>
              <a:srgbClr val="FF0000"/>
            </a:solidFill>
          </c:spPr>
          <c:invertIfNegative val="0"/>
          <c:dLbls>
            <c:dLbl>
              <c:idx val="0"/>
              <c:layout>
                <c:manualLayout>
                  <c:x val="4.7241774723443423E-2"/>
                  <c:y val="-2.8125000000000001E-2"/>
                </c:manualLayout>
              </c:layout>
              <c:showLegendKey val="0"/>
              <c:showVal val="1"/>
              <c:showCatName val="0"/>
              <c:showSerName val="0"/>
              <c:showPercent val="0"/>
              <c:showBubbleSize val="0"/>
            </c:dLbl>
            <c:dLbl>
              <c:idx val="1"/>
              <c:layout>
                <c:manualLayout>
                  <c:x val="5.9839581316361676E-2"/>
                  <c:y val="-3.125E-2"/>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0"/>
          </c:dLbls>
          <c:cat>
            <c:strRef>
              <c:f>Лист1!$A$2:$A$3</c:f>
              <c:strCache>
                <c:ptCount val="2"/>
                <c:pt idx="0">
                  <c:v>субсидия на выполнение государственного задания</c:v>
                </c:pt>
                <c:pt idx="1">
                  <c:v>средства от приносящей доход деятельности</c:v>
                </c:pt>
              </c:strCache>
            </c:strRef>
          </c:cat>
          <c:val>
            <c:numRef>
              <c:f>Лист1!$D$2:$D$3</c:f>
              <c:numCache>
                <c:formatCode>0.00%</c:formatCode>
                <c:ptCount val="2"/>
                <c:pt idx="0">
                  <c:v>0.11799999999999999</c:v>
                </c:pt>
                <c:pt idx="1">
                  <c:v>0.88200000000000001</c:v>
                </c:pt>
              </c:numCache>
            </c:numRef>
          </c:val>
        </c:ser>
        <c:dLbls>
          <c:showLegendKey val="0"/>
          <c:showVal val="0"/>
          <c:showCatName val="0"/>
          <c:showSerName val="0"/>
          <c:showPercent val="0"/>
          <c:showBubbleSize val="0"/>
        </c:dLbls>
        <c:gapWidth val="150"/>
        <c:shape val="cylinder"/>
        <c:axId val="131596800"/>
        <c:axId val="132267328"/>
        <c:axId val="0"/>
      </c:bar3DChart>
      <c:catAx>
        <c:axId val="131596800"/>
        <c:scaling>
          <c:orientation val="minMax"/>
        </c:scaling>
        <c:delete val="0"/>
        <c:axPos val="b"/>
        <c:majorTickMark val="out"/>
        <c:minorTickMark val="none"/>
        <c:tickLblPos val="nextTo"/>
        <c:txPr>
          <a:bodyPr/>
          <a:lstStyle/>
          <a:p>
            <a:pPr>
              <a:defRPr b="1"/>
            </a:pPr>
            <a:endParaRPr lang="ru-RU"/>
          </a:p>
        </c:txPr>
        <c:crossAx val="132267328"/>
        <c:crosses val="autoZero"/>
        <c:auto val="1"/>
        <c:lblAlgn val="ctr"/>
        <c:lblOffset val="100"/>
        <c:noMultiLvlLbl val="0"/>
      </c:catAx>
      <c:valAx>
        <c:axId val="132267328"/>
        <c:scaling>
          <c:orientation val="minMax"/>
        </c:scaling>
        <c:delete val="0"/>
        <c:axPos val="l"/>
        <c:majorGridlines/>
        <c:numFmt formatCode="0%" sourceLinked="1"/>
        <c:majorTickMark val="out"/>
        <c:minorTickMark val="none"/>
        <c:tickLblPos val="nextTo"/>
        <c:txPr>
          <a:bodyPr/>
          <a:lstStyle/>
          <a:p>
            <a:pPr>
              <a:defRPr b="1"/>
            </a:pPr>
            <a:endParaRPr lang="ru-RU"/>
          </a:p>
        </c:txPr>
        <c:crossAx val="131596800"/>
        <c:crosses val="autoZero"/>
        <c:crossBetween val="between"/>
      </c:valAx>
    </c:plotArea>
    <c:legend>
      <c:legendPos val="r"/>
      <c:overlay val="0"/>
      <c:txPr>
        <a:bodyPr/>
        <a:lstStyle/>
        <a:p>
          <a:pPr>
            <a:defRPr b="1"/>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6167185127578417E-2"/>
          <c:y val="3.1188936523392836E-2"/>
          <c:w val="0.67304292578602376"/>
          <c:h val="0.70685079108857185"/>
        </c:manualLayout>
      </c:layout>
      <c:pie3DChart>
        <c:varyColors val="1"/>
        <c:ser>
          <c:idx val="0"/>
          <c:order val="0"/>
          <c:tx>
            <c:strRef>
              <c:f>Лист1!$B$1</c:f>
              <c:strCache>
                <c:ptCount val="1"/>
                <c:pt idx="0">
                  <c:v>Сумма поступлений - 52007,7 тыс. руб.</c:v>
                </c:pt>
              </c:strCache>
            </c:strRef>
          </c:tx>
          <c:explosion val="25"/>
          <c:dPt>
            <c:idx val="0"/>
            <c:bubble3D val="0"/>
            <c:spPr>
              <a:solidFill>
                <a:srgbClr val="FF0000"/>
              </a:solidFill>
            </c:spPr>
          </c:dPt>
          <c:dPt>
            <c:idx val="1"/>
            <c:bubble3D val="0"/>
            <c:spPr>
              <a:solidFill>
                <a:srgbClr val="00B0F0"/>
              </a:solidFill>
            </c:spPr>
          </c:dPt>
          <c:dPt>
            <c:idx val="2"/>
            <c:bubble3D val="0"/>
            <c:spPr>
              <a:solidFill>
                <a:srgbClr val="00B050"/>
              </a:solidFill>
            </c:spPr>
          </c:dPt>
          <c:dLbls>
            <c:dLbl>
              <c:idx val="0"/>
              <c:layout>
                <c:manualLayout>
                  <c:x val="-0.19392822093841425"/>
                  <c:y val="0"/>
                </c:manualLayout>
              </c:layout>
              <c:tx>
                <c:rich>
                  <a:bodyPr/>
                  <a:lstStyle/>
                  <a:p>
                    <a:pPr>
                      <a:defRPr b="1"/>
                    </a:pPr>
                    <a:r>
                      <a:rPr lang="en-US" dirty="0" smtClean="0"/>
                      <a:t>5758,24</a:t>
                    </a:r>
                    <a:r>
                      <a:rPr lang="ru-RU" dirty="0" smtClean="0"/>
                      <a:t> </a:t>
                    </a:r>
                    <a:r>
                      <a:rPr lang="ru-RU" sz="1800" b="1" i="0" u="none" strike="noStrike" baseline="0" dirty="0" smtClean="0">
                        <a:effectLst/>
                      </a:rPr>
                      <a:t>тыс. руб.</a:t>
                    </a:r>
                    <a:endParaRPr lang="en-US" dirty="0"/>
                  </a:p>
                </c:rich>
              </c:tx>
              <c:spPr/>
              <c:showLegendKey val="0"/>
              <c:showVal val="1"/>
              <c:showCatName val="0"/>
              <c:showSerName val="0"/>
              <c:showPercent val="0"/>
              <c:showBubbleSize val="0"/>
            </c:dLbl>
            <c:dLbl>
              <c:idx val="1"/>
              <c:layout>
                <c:manualLayout>
                  <c:x val="-5.801704903158908E-2"/>
                  <c:y val="-8.1604785140832303E-2"/>
                </c:manualLayout>
              </c:layout>
              <c:tx>
                <c:rich>
                  <a:bodyPr/>
                  <a:lstStyle/>
                  <a:p>
                    <a:pPr>
                      <a:defRPr b="1"/>
                    </a:pPr>
                    <a:r>
                      <a:rPr lang="en-US" dirty="0" smtClean="0"/>
                      <a:t>3325,4</a:t>
                    </a:r>
                    <a:r>
                      <a:rPr lang="ru-RU" dirty="0" smtClean="0"/>
                      <a:t> </a:t>
                    </a:r>
                    <a:r>
                      <a:rPr lang="ru-RU" sz="1800" b="1" i="0" u="none" strike="noStrike" baseline="0" dirty="0" smtClean="0">
                        <a:effectLst/>
                      </a:rPr>
                      <a:t>тыс. руб.</a:t>
                    </a:r>
                    <a:endParaRPr lang="en-US" dirty="0"/>
                  </a:p>
                </c:rich>
              </c:tx>
              <c:spPr/>
              <c:showLegendKey val="0"/>
              <c:showVal val="1"/>
              <c:showCatName val="0"/>
              <c:showSerName val="0"/>
              <c:showPercent val="0"/>
              <c:showBubbleSize val="0"/>
            </c:dLbl>
            <c:dLbl>
              <c:idx val="2"/>
              <c:layout>
                <c:manualLayout>
                  <c:x val="0.19958650427730254"/>
                  <c:y val="-0.20526556990743719"/>
                </c:manualLayout>
              </c:layout>
              <c:tx>
                <c:rich>
                  <a:bodyPr/>
                  <a:lstStyle/>
                  <a:p>
                    <a:pPr>
                      <a:defRPr b="1"/>
                    </a:pPr>
                    <a:r>
                      <a:rPr lang="en-US" dirty="0" smtClean="0"/>
                      <a:t>42924,06</a:t>
                    </a:r>
                    <a:r>
                      <a:rPr lang="ru-RU" dirty="0" smtClean="0"/>
                      <a:t> тыс. руб.</a:t>
                    </a:r>
                    <a:endParaRPr lang="en-US" dirty="0"/>
                  </a:p>
                </c:rich>
              </c:tx>
              <c:spPr/>
              <c:showLegendKey val="0"/>
              <c:showVal val="1"/>
              <c:showCatName val="0"/>
              <c:showSerName val="0"/>
              <c:showPercent val="0"/>
              <c:showBubbleSize val="0"/>
            </c:dLbl>
            <c:showLegendKey val="0"/>
            <c:showVal val="0"/>
            <c:showCatName val="0"/>
            <c:showSerName val="0"/>
            <c:showPercent val="0"/>
            <c:showBubbleSize val="0"/>
          </c:dLbls>
          <c:cat>
            <c:strRef>
              <c:f>Лист1!$A$2:$A$4</c:f>
              <c:strCache>
                <c:ptCount val="3"/>
                <c:pt idx="0">
                  <c:v>субсидии на выполнение государственного задания</c:v>
                </c:pt>
                <c:pt idx="1">
                  <c:v>целевые субсидии</c:v>
                </c:pt>
                <c:pt idx="2">
                  <c:v>средства от приносящей доход деятельности</c:v>
                </c:pt>
              </c:strCache>
            </c:strRef>
          </c:cat>
          <c:val>
            <c:numRef>
              <c:f>Лист1!$B$2:$B$4</c:f>
              <c:numCache>
                <c:formatCode>General</c:formatCode>
                <c:ptCount val="3"/>
                <c:pt idx="0">
                  <c:v>5758.24</c:v>
                </c:pt>
                <c:pt idx="1">
                  <c:v>3325.4</c:v>
                </c:pt>
                <c:pt idx="2">
                  <c:v>42924.06</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4796573528867163"/>
          <c:y val="0.23632790801022108"/>
          <c:w val="0.33517191601049867"/>
          <c:h val="0.67680893643396345"/>
        </c:manualLayout>
      </c:layout>
      <c:overlay val="0"/>
      <c:txPr>
        <a:bodyPr/>
        <a:lstStyle/>
        <a:p>
          <a:pPr>
            <a:defRPr sz="2000" b="1">
              <a:latin typeface="+mj-lt"/>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5.4753329444930485E-2"/>
          <c:y val="7.7531977684665701E-2"/>
          <c:w val="0.5381515505006319"/>
          <c:h val="0.81988258409677339"/>
        </c:manualLayout>
      </c:layout>
      <c:pie3DChart>
        <c:varyColors val="1"/>
        <c:ser>
          <c:idx val="0"/>
          <c:order val="0"/>
          <c:tx>
            <c:strRef>
              <c:f>Лист1!$B$1</c:f>
              <c:strCache>
                <c:ptCount val="1"/>
                <c:pt idx="0">
                  <c:v>Столбец1</c:v>
                </c:pt>
              </c:strCache>
            </c:strRef>
          </c:tx>
          <c:explosion val="22"/>
          <c:dPt>
            <c:idx val="0"/>
            <c:bubble3D val="0"/>
            <c:spPr>
              <a:solidFill>
                <a:srgbClr val="00B050"/>
              </a:solidFill>
            </c:spPr>
          </c:dPt>
          <c:dPt>
            <c:idx val="1"/>
            <c:bubble3D val="0"/>
            <c:spPr>
              <a:solidFill>
                <a:srgbClr val="FFC000"/>
              </a:solidFill>
            </c:spPr>
          </c:dPt>
          <c:dPt>
            <c:idx val="2"/>
            <c:bubble3D val="0"/>
            <c:spPr>
              <a:solidFill>
                <a:srgbClr val="FF0000"/>
              </a:solidFill>
            </c:spPr>
          </c:dPt>
          <c:dPt>
            <c:idx val="3"/>
            <c:bubble3D val="0"/>
            <c:spPr>
              <a:solidFill>
                <a:srgbClr val="00B0F0"/>
              </a:solidFill>
            </c:spPr>
          </c:dPt>
          <c:dPt>
            <c:idx val="4"/>
            <c:bubble3D val="0"/>
            <c:spPr>
              <a:solidFill>
                <a:srgbClr val="FFFF00"/>
              </a:solidFill>
            </c:spPr>
          </c:dPt>
          <c:dPt>
            <c:idx val="5"/>
            <c:bubble3D val="0"/>
            <c:spPr>
              <a:solidFill>
                <a:schemeClr val="accent2"/>
              </a:solidFill>
            </c:spPr>
          </c:dPt>
          <c:dLbls>
            <c:dLbl>
              <c:idx val="0"/>
              <c:layout>
                <c:manualLayout>
                  <c:x val="-0.14034564255856907"/>
                  <c:y val="3.4990412612740572E-2"/>
                </c:manualLayout>
              </c:layout>
              <c:showLegendKey val="0"/>
              <c:showVal val="1"/>
              <c:showCatName val="0"/>
              <c:showSerName val="0"/>
              <c:showPercent val="0"/>
              <c:showBubbleSize val="0"/>
            </c:dLbl>
            <c:dLbl>
              <c:idx val="1"/>
              <c:layout>
                <c:manualLayout>
                  <c:x val="-1.6459912996986487E-2"/>
                  <c:y val="-0.19977905609607904"/>
                </c:manualLayout>
              </c:layout>
              <c:showLegendKey val="0"/>
              <c:showVal val="1"/>
              <c:showCatName val="0"/>
              <c:showSerName val="0"/>
              <c:showPercent val="0"/>
              <c:showBubbleSize val="0"/>
            </c:dLbl>
            <c:dLbl>
              <c:idx val="2"/>
              <c:layout>
                <c:manualLayout>
                  <c:x val="0.11430938320209974"/>
                  <c:y val="-7.2345516811463839E-2"/>
                </c:manualLayout>
              </c:layout>
              <c:showLegendKey val="0"/>
              <c:showVal val="1"/>
              <c:showCatName val="0"/>
              <c:showSerName val="0"/>
              <c:showPercent val="0"/>
              <c:showBubbleSize val="0"/>
            </c:dLbl>
            <c:dLbl>
              <c:idx val="3"/>
              <c:layout/>
              <c:showLegendKey val="0"/>
              <c:showVal val="1"/>
              <c:showCatName val="0"/>
              <c:showSerName val="0"/>
              <c:showPercent val="0"/>
              <c:showBubbleSize val="0"/>
            </c:dLbl>
            <c:dLbl>
              <c:idx val="4"/>
              <c:layout>
                <c:manualLayout>
                  <c:x val="1.3569553805774279E-2"/>
                  <c:y val="-3.0241696849182115E-4"/>
                </c:manualLayout>
              </c:layout>
              <c:showLegendKey val="0"/>
              <c:showVal val="1"/>
              <c:showCatName val="0"/>
              <c:showSerName val="0"/>
              <c:showPercent val="0"/>
              <c:showBubbleSize val="0"/>
            </c:dLbl>
            <c:dLbl>
              <c:idx val="5"/>
              <c:layout>
                <c:manualLayout>
                  <c:x val="5.2665500145815107E-2"/>
                  <c:y val="3.6512952836367596E-3"/>
                </c:manualLayout>
              </c:layout>
              <c:showLegendKey val="0"/>
              <c:showVal val="1"/>
              <c:showCatName val="0"/>
              <c:showSerName val="0"/>
              <c:showPercent val="0"/>
              <c:showBubbleSize val="0"/>
            </c:dLbl>
            <c:txPr>
              <a:bodyPr/>
              <a:lstStyle/>
              <a:p>
                <a:pPr>
                  <a:defRPr b="1"/>
                </a:pPr>
                <a:endParaRPr lang="ru-RU"/>
              </a:p>
            </c:txPr>
            <c:showLegendKey val="0"/>
            <c:showVal val="0"/>
            <c:showCatName val="0"/>
            <c:showSerName val="0"/>
            <c:showPercent val="0"/>
            <c:showBubbleSize val="0"/>
          </c:dLbls>
          <c:cat>
            <c:strRef>
              <c:f>Лист1!$A$2:$A$7</c:f>
              <c:strCache>
                <c:ptCount val="6"/>
                <c:pt idx="0">
                  <c:v>Исследования в области фитосанитарии</c:v>
                </c:pt>
                <c:pt idx="1">
                  <c:v>Исследования зерна и продуктов его переработки </c:v>
                </c:pt>
                <c:pt idx="2">
                  <c:v>Исследования  продукции животного происхождения </c:v>
                </c:pt>
                <c:pt idx="3">
                  <c:v>Исследования  почв, воды, удобрений и средств защиты растений </c:v>
                </c:pt>
                <c:pt idx="4">
                  <c:v>Исследования  семян и посадочного материала </c:v>
                </c:pt>
                <c:pt idx="5">
                  <c:v>Прочие исследования  </c:v>
                </c:pt>
              </c:strCache>
            </c:strRef>
          </c:cat>
          <c:val>
            <c:numRef>
              <c:f>Лист1!$B$2:$B$7</c:f>
              <c:numCache>
                <c:formatCode>0.00%</c:formatCode>
                <c:ptCount val="6"/>
                <c:pt idx="0">
                  <c:v>0.33400000000000002</c:v>
                </c:pt>
                <c:pt idx="1">
                  <c:v>0.313</c:v>
                </c:pt>
                <c:pt idx="2">
                  <c:v>0.19800000000000001</c:v>
                </c:pt>
                <c:pt idx="3">
                  <c:v>0.11700000000000001</c:v>
                </c:pt>
                <c:pt idx="4">
                  <c:v>2.3E-2</c:v>
                </c:pt>
                <c:pt idx="5">
                  <c:v>1.4999999999999999E-2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2259648099543108"/>
          <c:y val="4.8626794182862643E-2"/>
          <c:w val="0.37740351900456887"/>
          <c:h val="0.89272483014937387"/>
        </c:manualLayout>
      </c:layout>
      <c:overlay val="0"/>
      <c:txPr>
        <a:bodyPr/>
        <a:lstStyle/>
        <a:p>
          <a:pPr>
            <a:defRPr b="1"/>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Лист1!$B$1</c:f>
              <c:strCache>
                <c:ptCount val="1"/>
                <c:pt idx="0">
                  <c:v>Ряд 1</c:v>
                </c:pt>
              </c:strCache>
            </c:strRef>
          </c:tx>
          <c:invertIfNegative val="0"/>
          <c:dPt>
            <c:idx val="0"/>
            <c:invertIfNegative val="0"/>
            <c:bubble3D val="0"/>
            <c:spPr>
              <a:solidFill>
                <a:srgbClr val="00B050"/>
              </a:solidFill>
            </c:spPr>
          </c:dPt>
          <c:dPt>
            <c:idx val="1"/>
            <c:invertIfNegative val="0"/>
            <c:bubble3D val="0"/>
            <c:spPr>
              <a:solidFill>
                <a:srgbClr val="FF0000"/>
              </a:solidFill>
            </c:spPr>
          </c:dPt>
          <c:dPt>
            <c:idx val="2"/>
            <c:invertIfNegative val="0"/>
            <c:bubble3D val="0"/>
            <c:spPr>
              <a:solidFill>
                <a:srgbClr val="FFFF00"/>
              </a:solidFill>
            </c:spPr>
          </c:dPt>
          <c:dPt>
            <c:idx val="3"/>
            <c:invertIfNegative val="0"/>
            <c:bubble3D val="0"/>
            <c:spPr>
              <a:solidFill>
                <a:srgbClr val="00B0F0"/>
              </a:solidFill>
            </c:spPr>
          </c:dPt>
          <c:dLbls>
            <c:dLbl>
              <c:idx val="0"/>
              <c:layout>
                <c:manualLayout>
                  <c:x val="1.2269168160059509E-2"/>
                  <c:y val="-1.8426642479193952E-2"/>
                </c:manualLayout>
              </c:layout>
              <c:showLegendKey val="0"/>
              <c:showVal val="1"/>
              <c:showCatName val="0"/>
              <c:showSerName val="0"/>
              <c:showPercent val="0"/>
              <c:showBubbleSize val="0"/>
            </c:dLbl>
            <c:dLbl>
              <c:idx val="1"/>
              <c:layout>
                <c:manualLayout>
                  <c:x val="1.0735522140052071E-2"/>
                  <c:y val="0"/>
                </c:manualLayout>
              </c:layout>
              <c:showLegendKey val="0"/>
              <c:showVal val="1"/>
              <c:showCatName val="0"/>
              <c:showSerName val="0"/>
              <c:showPercent val="0"/>
              <c:showBubbleSize val="0"/>
            </c:dLbl>
            <c:dLbl>
              <c:idx val="2"/>
              <c:layout>
                <c:manualLayout>
                  <c:x val="1.3802814180067005E-2"/>
                  <c:y val="0"/>
                </c:manualLayout>
              </c:layout>
              <c:showLegendKey val="0"/>
              <c:showVal val="1"/>
              <c:showCatName val="0"/>
              <c:showSerName val="0"/>
              <c:showPercent val="0"/>
              <c:showBubbleSize val="0"/>
            </c:dLbl>
            <c:dLbl>
              <c:idx val="3"/>
              <c:layout>
                <c:manualLayout>
                  <c:x val="3.3740212440163654E-2"/>
                  <c:y val="2.6323774970276933E-3"/>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0"/>
          </c:dLbls>
          <c:cat>
            <c:strRef>
              <c:f>Лист1!$A$2:$A$5</c:f>
              <c:strCache>
                <c:ptCount val="4"/>
                <c:pt idx="0">
                  <c:v>в области фитосанитарных исследований </c:v>
                </c:pt>
                <c:pt idx="1">
                  <c:v>в области ветеринарии</c:v>
                </c:pt>
                <c:pt idx="2">
                  <c:v>в области исследования зерна</c:v>
                </c:pt>
                <c:pt idx="3">
                  <c:v>остальные виды исследований</c:v>
                </c:pt>
              </c:strCache>
            </c:strRef>
          </c:cat>
          <c:val>
            <c:numRef>
              <c:f>Лист1!$B$2:$B$5</c:f>
              <c:numCache>
                <c:formatCode>0.00%</c:formatCode>
                <c:ptCount val="4"/>
                <c:pt idx="0" formatCode="0%">
                  <c:v>0.88</c:v>
                </c:pt>
                <c:pt idx="1">
                  <c:v>5.7599999999999998E-2</c:v>
                </c:pt>
                <c:pt idx="2">
                  <c:v>5.04E-2</c:v>
                </c:pt>
                <c:pt idx="3">
                  <c:v>1.2E-2</c:v>
                </c:pt>
              </c:numCache>
            </c:numRef>
          </c:val>
        </c:ser>
        <c:dLbls>
          <c:showLegendKey val="0"/>
          <c:showVal val="0"/>
          <c:showCatName val="0"/>
          <c:showSerName val="0"/>
          <c:showPercent val="0"/>
          <c:showBubbleSize val="0"/>
        </c:dLbls>
        <c:gapWidth val="150"/>
        <c:shape val="cylinder"/>
        <c:axId val="132803072"/>
        <c:axId val="132304256"/>
        <c:axId val="0"/>
      </c:bar3DChart>
      <c:catAx>
        <c:axId val="132803072"/>
        <c:scaling>
          <c:orientation val="minMax"/>
        </c:scaling>
        <c:delete val="0"/>
        <c:axPos val="l"/>
        <c:majorTickMark val="out"/>
        <c:minorTickMark val="none"/>
        <c:tickLblPos val="nextTo"/>
        <c:txPr>
          <a:bodyPr/>
          <a:lstStyle/>
          <a:p>
            <a:pPr>
              <a:defRPr b="1"/>
            </a:pPr>
            <a:endParaRPr lang="ru-RU"/>
          </a:p>
        </c:txPr>
        <c:crossAx val="132304256"/>
        <c:crosses val="autoZero"/>
        <c:auto val="1"/>
        <c:lblAlgn val="ctr"/>
        <c:lblOffset val="100"/>
        <c:noMultiLvlLbl val="0"/>
      </c:catAx>
      <c:valAx>
        <c:axId val="132304256"/>
        <c:scaling>
          <c:orientation val="minMax"/>
        </c:scaling>
        <c:delete val="0"/>
        <c:axPos val="b"/>
        <c:majorGridlines/>
        <c:numFmt formatCode="0%" sourceLinked="1"/>
        <c:majorTickMark val="out"/>
        <c:minorTickMark val="none"/>
        <c:tickLblPos val="nextTo"/>
        <c:crossAx val="13280307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8.379827715619674E-2"/>
          <c:y val="4.1485845573530404E-2"/>
          <c:w val="0.54974435993110071"/>
          <c:h val="0.91702830885293918"/>
        </c:manualLayout>
      </c:layout>
      <c:bar3DChart>
        <c:barDir val="col"/>
        <c:grouping val="percentStacked"/>
        <c:varyColors val="0"/>
        <c:ser>
          <c:idx val="0"/>
          <c:order val="0"/>
          <c:tx>
            <c:strRef>
              <c:f>Лист1!$B$1</c:f>
              <c:strCache>
                <c:ptCount val="1"/>
                <c:pt idx="0">
                  <c:v>приносящая доход деятельность</c:v>
                </c:pt>
              </c:strCache>
            </c:strRef>
          </c:tx>
          <c:spPr>
            <a:solidFill>
              <a:srgbClr val="00B050"/>
            </a:solidFill>
          </c:spPr>
          <c:invertIfNegative val="0"/>
          <c:dLbls>
            <c:dLbl>
              <c:idx val="0"/>
              <c:tx>
                <c:rich>
                  <a:bodyPr/>
                  <a:lstStyle/>
                  <a:p>
                    <a:r>
                      <a:rPr lang="en-US" smtClean="0"/>
                      <a:t>81,2</a:t>
                    </a:r>
                    <a:r>
                      <a:rPr lang="ru-RU" smtClean="0"/>
                      <a:t>%</a:t>
                    </a:r>
                    <a:endParaRPr lang="en-US"/>
                  </a:p>
                </c:rich>
              </c:tx>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0"/>
          </c:dLbls>
          <c:cat>
            <c:strRef>
              <c:f>Лист1!$A$2</c:f>
              <c:strCache>
                <c:ptCount val="1"/>
                <c:pt idx="0">
                  <c:v>заработная плата</c:v>
                </c:pt>
              </c:strCache>
            </c:strRef>
          </c:cat>
          <c:val>
            <c:numRef>
              <c:f>Лист1!$B$2</c:f>
              <c:numCache>
                <c:formatCode>General</c:formatCode>
                <c:ptCount val="1"/>
                <c:pt idx="0">
                  <c:v>81.2</c:v>
                </c:pt>
              </c:numCache>
            </c:numRef>
          </c:val>
        </c:ser>
        <c:ser>
          <c:idx val="1"/>
          <c:order val="1"/>
          <c:tx>
            <c:strRef>
              <c:f>Лист1!$C$1</c:f>
              <c:strCache>
                <c:ptCount val="1"/>
                <c:pt idx="0">
                  <c:v>субсидия на выполнение государственного задания</c:v>
                </c:pt>
              </c:strCache>
            </c:strRef>
          </c:tx>
          <c:spPr>
            <a:solidFill>
              <a:srgbClr val="FFFF00"/>
            </a:solidFill>
          </c:spPr>
          <c:invertIfNegative val="0"/>
          <c:dPt>
            <c:idx val="0"/>
            <c:invertIfNegative val="0"/>
            <c:bubble3D val="0"/>
          </c:dPt>
          <c:dLbls>
            <c:dLbl>
              <c:idx val="0"/>
              <c:tx>
                <c:rich>
                  <a:bodyPr/>
                  <a:lstStyle/>
                  <a:p>
                    <a:r>
                      <a:rPr lang="en-US" smtClean="0"/>
                      <a:t>18,2</a:t>
                    </a:r>
                    <a:r>
                      <a:rPr lang="ru-RU" smtClean="0"/>
                      <a:t>%</a:t>
                    </a:r>
                    <a:endParaRPr lang="en-US"/>
                  </a:p>
                </c:rich>
              </c:tx>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0"/>
          </c:dLbls>
          <c:cat>
            <c:strRef>
              <c:f>Лист1!$A$2</c:f>
              <c:strCache>
                <c:ptCount val="1"/>
                <c:pt idx="0">
                  <c:v>заработная плата</c:v>
                </c:pt>
              </c:strCache>
            </c:strRef>
          </c:cat>
          <c:val>
            <c:numRef>
              <c:f>Лист1!$C$2</c:f>
              <c:numCache>
                <c:formatCode>General</c:formatCode>
                <c:ptCount val="1"/>
                <c:pt idx="0">
                  <c:v>18.2</c:v>
                </c:pt>
              </c:numCache>
            </c:numRef>
          </c:val>
        </c:ser>
        <c:ser>
          <c:idx val="2"/>
          <c:order val="2"/>
          <c:tx>
            <c:strRef>
              <c:f>Лист1!$D$1</c:f>
              <c:strCache>
                <c:ptCount val="1"/>
                <c:pt idx="0">
                  <c:v>субсидии на иные цели</c:v>
                </c:pt>
              </c:strCache>
            </c:strRef>
          </c:tx>
          <c:spPr>
            <a:solidFill>
              <a:srgbClr val="00B0F0"/>
            </a:solidFill>
          </c:spPr>
          <c:invertIfNegative val="0"/>
          <c:dLbls>
            <c:dLbl>
              <c:idx val="0"/>
              <c:tx>
                <c:rich>
                  <a:bodyPr/>
                  <a:lstStyle/>
                  <a:p>
                    <a:r>
                      <a:rPr lang="en-US" smtClean="0"/>
                      <a:t>6,6</a:t>
                    </a:r>
                    <a:r>
                      <a:rPr lang="ru-RU" smtClean="0"/>
                      <a:t>%</a:t>
                    </a:r>
                    <a:endParaRPr lang="en-US"/>
                  </a:p>
                </c:rich>
              </c:tx>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0"/>
          </c:dLbls>
          <c:cat>
            <c:strRef>
              <c:f>Лист1!$A$2</c:f>
              <c:strCache>
                <c:ptCount val="1"/>
                <c:pt idx="0">
                  <c:v>заработная плата</c:v>
                </c:pt>
              </c:strCache>
            </c:strRef>
          </c:cat>
          <c:val>
            <c:numRef>
              <c:f>Лист1!$D$2</c:f>
              <c:numCache>
                <c:formatCode>General</c:formatCode>
                <c:ptCount val="1"/>
                <c:pt idx="0">
                  <c:v>6.6</c:v>
                </c:pt>
              </c:numCache>
            </c:numRef>
          </c:val>
        </c:ser>
        <c:dLbls>
          <c:showLegendKey val="0"/>
          <c:showVal val="0"/>
          <c:showCatName val="0"/>
          <c:showSerName val="0"/>
          <c:showPercent val="0"/>
          <c:showBubbleSize val="0"/>
        </c:dLbls>
        <c:gapWidth val="150"/>
        <c:shape val="cylinder"/>
        <c:axId val="132803584"/>
        <c:axId val="132306560"/>
        <c:axId val="0"/>
      </c:bar3DChart>
      <c:catAx>
        <c:axId val="132803584"/>
        <c:scaling>
          <c:orientation val="minMax"/>
        </c:scaling>
        <c:delete val="1"/>
        <c:axPos val="b"/>
        <c:majorTickMark val="out"/>
        <c:minorTickMark val="none"/>
        <c:tickLblPos val="nextTo"/>
        <c:crossAx val="132306560"/>
        <c:crosses val="autoZero"/>
        <c:auto val="1"/>
        <c:lblAlgn val="ctr"/>
        <c:lblOffset val="100"/>
        <c:noMultiLvlLbl val="0"/>
      </c:catAx>
      <c:valAx>
        <c:axId val="132306560"/>
        <c:scaling>
          <c:orientation val="minMax"/>
        </c:scaling>
        <c:delete val="0"/>
        <c:axPos val="l"/>
        <c:majorGridlines/>
        <c:numFmt formatCode="0%" sourceLinked="1"/>
        <c:majorTickMark val="out"/>
        <c:minorTickMark val="none"/>
        <c:tickLblPos val="nextTo"/>
        <c:crossAx val="132803584"/>
        <c:crosses val="autoZero"/>
        <c:crossBetween val="between"/>
      </c:valAx>
    </c:plotArea>
    <c:legend>
      <c:legendPos val="r"/>
      <c:layout>
        <c:manualLayout>
          <c:xMode val="edge"/>
          <c:yMode val="edge"/>
          <c:x val="0.64144194005544097"/>
          <c:y val="1.8837570995194178E-2"/>
          <c:w val="0.33418181629322125"/>
          <c:h val="0.61309849794783122"/>
        </c:manualLayout>
      </c:layout>
      <c:overlay val="0"/>
      <c:txPr>
        <a:bodyPr/>
        <a:lstStyle/>
        <a:p>
          <a:pPr>
            <a:defRPr sz="1800" b="1"/>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5.4753329444930485E-2"/>
          <c:y val="7.7531977684665701E-2"/>
          <c:w val="0.5381515505006319"/>
          <c:h val="0.81988258409677339"/>
        </c:manualLayout>
      </c:layout>
      <c:pie3DChart>
        <c:varyColors val="1"/>
        <c:ser>
          <c:idx val="0"/>
          <c:order val="0"/>
          <c:tx>
            <c:strRef>
              <c:f>Лист1!$B$1</c:f>
              <c:strCache>
                <c:ptCount val="1"/>
                <c:pt idx="0">
                  <c:v>Столбец1</c:v>
                </c:pt>
              </c:strCache>
            </c:strRef>
          </c:tx>
          <c:explosion val="22"/>
          <c:dPt>
            <c:idx val="0"/>
            <c:bubble3D val="0"/>
            <c:spPr>
              <a:solidFill>
                <a:srgbClr val="00B050"/>
              </a:solidFill>
            </c:spPr>
          </c:dPt>
          <c:dPt>
            <c:idx val="1"/>
            <c:bubble3D val="0"/>
            <c:spPr>
              <a:solidFill>
                <a:srgbClr val="FFC000"/>
              </a:solidFill>
            </c:spPr>
          </c:dPt>
          <c:dPt>
            <c:idx val="2"/>
            <c:bubble3D val="0"/>
            <c:spPr>
              <a:solidFill>
                <a:srgbClr val="FF0000"/>
              </a:solidFill>
            </c:spPr>
          </c:dPt>
          <c:dPt>
            <c:idx val="3"/>
            <c:bubble3D val="0"/>
            <c:spPr>
              <a:solidFill>
                <a:srgbClr val="00B0F0"/>
              </a:solidFill>
            </c:spPr>
          </c:dPt>
          <c:dPt>
            <c:idx val="4"/>
            <c:bubble3D val="0"/>
            <c:spPr>
              <a:solidFill>
                <a:srgbClr val="FFFF00"/>
              </a:solidFill>
            </c:spPr>
          </c:dPt>
          <c:dPt>
            <c:idx val="5"/>
            <c:bubble3D val="0"/>
            <c:spPr>
              <a:solidFill>
                <a:schemeClr val="accent2"/>
              </a:solidFill>
            </c:spPr>
          </c:dPt>
          <c:dLbls>
            <c:dLbl>
              <c:idx val="0"/>
              <c:layout>
                <c:manualLayout>
                  <c:x val="-0.16195052007387967"/>
                  <c:y val="-0.15581987744928538"/>
                </c:manualLayout>
              </c:layout>
              <c:showLegendKey val="0"/>
              <c:showVal val="1"/>
              <c:showCatName val="0"/>
              <c:showSerName val="0"/>
              <c:showPercent val="0"/>
              <c:showBubbleSize val="0"/>
            </c:dLbl>
            <c:dLbl>
              <c:idx val="1"/>
              <c:layout>
                <c:manualLayout>
                  <c:x val="1.5432098765432098E-3"/>
                  <c:y val="-5.5082200185905183E-4"/>
                </c:manualLayout>
              </c:layout>
              <c:showLegendKey val="0"/>
              <c:showVal val="1"/>
              <c:showCatName val="0"/>
              <c:showSerName val="0"/>
              <c:showPercent val="0"/>
              <c:showBubbleSize val="0"/>
            </c:dLbl>
            <c:dLbl>
              <c:idx val="2"/>
              <c:layout>
                <c:manualLayout>
                  <c:x val="1.8630431612715083E-2"/>
                  <c:y val="-1.0612769039428736E-2"/>
                </c:manualLayout>
              </c:layout>
              <c:showLegendKey val="0"/>
              <c:showVal val="1"/>
              <c:showCatName val="0"/>
              <c:showSerName val="0"/>
              <c:showPercent val="0"/>
              <c:showBubbleSize val="0"/>
            </c:dLbl>
            <c:dLbl>
              <c:idx val="3"/>
              <c:layout>
                <c:manualLayout>
                  <c:x val="7.9555506950520355E-3"/>
                  <c:y val="-5.5446763484367856E-3"/>
                </c:manualLayout>
              </c:layout>
              <c:showLegendKey val="0"/>
              <c:showVal val="1"/>
              <c:showCatName val="0"/>
              <c:showSerName val="0"/>
              <c:showPercent val="0"/>
              <c:showBubbleSize val="0"/>
            </c:dLbl>
            <c:dLbl>
              <c:idx val="4"/>
              <c:layout>
                <c:manualLayout>
                  <c:x val="3.0958782636735235E-2"/>
                  <c:y val="-1.1684734497103029E-2"/>
                </c:manualLayout>
              </c:layout>
              <c:showLegendKey val="0"/>
              <c:showVal val="1"/>
              <c:showCatName val="0"/>
              <c:showSerName val="0"/>
              <c:showPercent val="0"/>
              <c:showBubbleSize val="0"/>
            </c:dLbl>
            <c:dLbl>
              <c:idx val="5"/>
              <c:layout>
                <c:manualLayout>
                  <c:x val="8.3830767917603216E-2"/>
                  <c:y val="-6.3703721150082113E-3"/>
                </c:manualLayout>
              </c:layout>
              <c:showLegendKey val="0"/>
              <c:showVal val="1"/>
              <c:showCatName val="0"/>
              <c:showSerName val="0"/>
              <c:showPercent val="0"/>
              <c:showBubbleSize val="0"/>
            </c:dLbl>
            <c:txPr>
              <a:bodyPr/>
              <a:lstStyle/>
              <a:p>
                <a:pPr>
                  <a:defRPr b="1"/>
                </a:pPr>
                <a:endParaRPr lang="ru-RU"/>
              </a:p>
            </c:txPr>
            <c:showLegendKey val="0"/>
            <c:showVal val="0"/>
            <c:showCatName val="0"/>
            <c:showSerName val="0"/>
            <c:showPercent val="0"/>
            <c:showBubbleSize val="0"/>
          </c:dLbls>
          <c:cat>
            <c:strRef>
              <c:f>Лист1!$A$2:$A$7</c:f>
              <c:strCache>
                <c:ptCount val="6"/>
                <c:pt idx="0">
                  <c:v> в области фитосанитарии</c:v>
                </c:pt>
                <c:pt idx="1">
                  <c:v> зерна и продуктов его переработки </c:v>
                </c:pt>
                <c:pt idx="2">
                  <c:v>продукции животного происхождения </c:v>
                </c:pt>
                <c:pt idx="3">
                  <c:v>почв, воды, удобрений и средств защиты растений </c:v>
                </c:pt>
                <c:pt idx="4">
                  <c:v>семян и посадочного материала </c:v>
                </c:pt>
                <c:pt idx="5">
                  <c:v>прочие </c:v>
                </c:pt>
              </c:strCache>
            </c:strRef>
          </c:cat>
          <c:val>
            <c:numRef>
              <c:f>Лист1!$B$2:$B$7</c:f>
              <c:numCache>
                <c:formatCode>0.00%</c:formatCode>
                <c:ptCount val="6"/>
                <c:pt idx="0">
                  <c:v>0.76600000000000001</c:v>
                </c:pt>
                <c:pt idx="1">
                  <c:v>5.7000000000000002E-2</c:v>
                </c:pt>
                <c:pt idx="2">
                  <c:v>9.5000000000000001E-2</c:v>
                </c:pt>
                <c:pt idx="3">
                  <c:v>6.8000000000000005E-2</c:v>
                </c:pt>
                <c:pt idx="4">
                  <c:v>2.3E-2</c:v>
                </c:pt>
                <c:pt idx="5">
                  <c:v>1.4999999999999999E-2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2259648099543108"/>
          <c:y val="4.8626794182862643E-2"/>
          <c:w val="0.37740351900456887"/>
          <c:h val="0.89272483014937387"/>
        </c:manualLayout>
      </c:layout>
      <c:overlay val="0"/>
      <c:txPr>
        <a:bodyPr/>
        <a:lstStyle/>
        <a:p>
          <a:pPr>
            <a:defRPr b="1"/>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6.2432682025857882E-2"/>
          <c:y val="9.005870795161329E-2"/>
          <c:w val="0.5592441916982599"/>
          <c:h val="0.81988258409677339"/>
        </c:manualLayout>
      </c:layout>
      <c:pie3DChart>
        <c:varyColors val="1"/>
        <c:ser>
          <c:idx val="0"/>
          <c:order val="0"/>
          <c:tx>
            <c:strRef>
              <c:f>Лист1!$B$1</c:f>
              <c:strCache>
                <c:ptCount val="1"/>
                <c:pt idx="0">
                  <c:v>Столбец1</c:v>
                </c:pt>
              </c:strCache>
            </c:strRef>
          </c:tx>
          <c:dPt>
            <c:idx val="0"/>
            <c:bubble3D val="0"/>
            <c:spPr>
              <a:solidFill>
                <a:srgbClr val="FFFF00"/>
              </a:solidFill>
            </c:spPr>
          </c:dPt>
          <c:dPt>
            <c:idx val="1"/>
            <c:bubble3D val="0"/>
            <c:spPr>
              <a:solidFill>
                <a:srgbClr val="92D050"/>
              </a:solidFill>
            </c:spPr>
          </c:dPt>
          <c:dPt>
            <c:idx val="2"/>
            <c:bubble3D val="0"/>
            <c:spPr>
              <a:solidFill>
                <a:schemeClr val="bg2">
                  <a:lumMod val="75000"/>
                </a:schemeClr>
              </a:solidFill>
            </c:spPr>
          </c:dPt>
          <c:dPt>
            <c:idx val="3"/>
            <c:bubble3D val="0"/>
            <c:spPr>
              <a:solidFill>
                <a:srgbClr val="7030A0"/>
              </a:solidFill>
            </c:spPr>
          </c:dPt>
          <c:dPt>
            <c:idx val="4"/>
            <c:bubble3D val="0"/>
            <c:spPr>
              <a:solidFill>
                <a:srgbClr val="00B050"/>
              </a:solidFill>
            </c:spPr>
          </c:dPt>
          <c:dPt>
            <c:idx val="5"/>
            <c:bubble3D val="0"/>
            <c:spPr>
              <a:solidFill>
                <a:srgbClr val="FF9900"/>
              </a:solidFill>
            </c:spPr>
          </c:dPt>
          <c:dPt>
            <c:idx val="6"/>
            <c:bubble3D val="0"/>
            <c:spPr>
              <a:solidFill>
                <a:srgbClr val="FF0000"/>
              </a:solidFill>
            </c:spPr>
          </c:dPt>
          <c:dLbls>
            <c:dLbl>
              <c:idx val="0"/>
              <c:layout>
                <c:manualLayout>
                  <c:x val="8.651696315738311E-5"/>
                  <c:y val="4.926259972066401E-3"/>
                </c:manualLayout>
              </c:layout>
              <c:showLegendKey val="0"/>
              <c:showVal val="1"/>
              <c:showCatName val="0"/>
              <c:showSerName val="0"/>
              <c:showPercent val="0"/>
              <c:showBubbleSize val="0"/>
            </c:dLbl>
            <c:dLbl>
              <c:idx val="1"/>
              <c:layout>
                <c:manualLayout>
                  <c:x val="-8.2817876932050158E-2"/>
                  <c:y val="9.1328346313787695E-2"/>
                </c:manualLayout>
              </c:layout>
              <c:showLegendKey val="0"/>
              <c:showVal val="1"/>
              <c:showCatName val="0"/>
              <c:showSerName val="0"/>
              <c:showPercent val="0"/>
              <c:showBubbleSize val="0"/>
            </c:dLbl>
            <c:dLbl>
              <c:idx val="2"/>
              <c:layout>
                <c:manualLayout>
                  <c:x val="-0.14186339554777874"/>
                  <c:y val="2.8148647902217E-3"/>
                </c:manualLayout>
              </c:layout>
              <c:showLegendKey val="0"/>
              <c:showVal val="1"/>
              <c:showCatName val="0"/>
              <c:showSerName val="0"/>
              <c:showPercent val="0"/>
              <c:showBubbleSize val="0"/>
            </c:dLbl>
            <c:dLbl>
              <c:idx val="3"/>
              <c:layout>
                <c:manualLayout>
                  <c:x val="-7.3386920384951884E-2"/>
                  <c:y val="-0.19436376046524473"/>
                </c:manualLayout>
              </c:layout>
              <c:showLegendKey val="0"/>
              <c:showVal val="1"/>
              <c:showCatName val="0"/>
              <c:showSerName val="0"/>
              <c:showPercent val="0"/>
              <c:showBubbleSize val="0"/>
            </c:dLbl>
            <c:dLbl>
              <c:idx val="4"/>
              <c:layout>
                <c:manualLayout>
                  <c:x val="-4.9489647127442405E-3"/>
                  <c:y val="-0.22578375904489106"/>
                </c:manualLayout>
              </c:layout>
              <c:showLegendKey val="0"/>
              <c:showVal val="1"/>
              <c:showCatName val="0"/>
              <c:showSerName val="0"/>
              <c:showPercent val="0"/>
              <c:showBubbleSize val="0"/>
            </c:dLbl>
            <c:dLbl>
              <c:idx val="5"/>
              <c:layout>
                <c:manualLayout>
                  <c:x val="0.1452580927384077"/>
                  <c:y val="-0.16671223634685037"/>
                </c:manualLayout>
              </c:layout>
              <c:showLegendKey val="0"/>
              <c:showVal val="1"/>
              <c:showCatName val="0"/>
              <c:showSerName val="0"/>
              <c:showPercent val="0"/>
              <c:showBubbleSize val="0"/>
            </c:dLbl>
            <c:dLbl>
              <c:idx val="6"/>
              <c:layout>
                <c:manualLayout>
                  <c:x val="7.8160663944784714E-2"/>
                  <c:y val="8.4210796266048021E-2"/>
                </c:manualLayout>
              </c:layout>
              <c:showLegendKey val="0"/>
              <c:showVal val="1"/>
              <c:showCatName val="0"/>
              <c:showSerName val="0"/>
              <c:showPercent val="0"/>
              <c:showBubbleSize val="0"/>
            </c:dLbl>
            <c:txPr>
              <a:bodyPr/>
              <a:lstStyle/>
              <a:p>
                <a:pPr>
                  <a:defRPr b="1"/>
                </a:pPr>
                <a:endParaRPr lang="ru-RU"/>
              </a:p>
            </c:txPr>
            <c:showLegendKey val="0"/>
            <c:showVal val="0"/>
            <c:showCatName val="0"/>
            <c:showSerName val="0"/>
            <c:showPercent val="0"/>
            <c:showBubbleSize val="0"/>
          </c:dLbls>
          <c:cat>
            <c:strRef>
              <c:f>Лист1!$A$2:$A$8</c:f>
              <c:strCache>
                <c:ptCount val="7"/>
                <c:pt idx="0">
                  <c:v>Отбор проб</c:v>
                </c:pt>
                <c:pt idx="1">
                  <c:v>Исследования в области карантина растений</c:v>
                </c:pt>
                <c:pt idx="2">
                  <c:v>Исследования в области плодородия земель</c:v>
                </c:pt>
                <c:pt idx="3">
                  <c:v>Исследования загрязнителей почвы</c:v>
                </c:pt>
                <c:pt idx="4">
                  <c:v>Исследования в области семеноводства</c:v>
                </c:pt>
                <c:pt idx="5">
                  <c:v>Исследования  качества и безопасности зерна</c:v>
                </c:pt>
                <c:pt idx="6">
                  <c:v>Исследования качества и безопасности пищевых продуктов</c:v>
                </c:pt>
              </c:strCache>
            </c:strRef>
          </c:cat>
          <c:val>
            <c:numRef>
              <c:f>Лист1!$B$2:$B$8</c:f>
              <c:numCache>
                <c:formatCode>General</c:formatCode>
                <c:ptCount val="7"/>
                <c:pt idx="0">
                  <c:v>50</c:v>
                </c:pt>
                <c:pt idx="1">
                  <c:v>1000</c:v>
                </c:pt>
                <c:pt idx="2">
                  <c:v>1601</c:v>
                </c:pt>
                <c:pt idx="3">
                  <c:v>900</c:v>
                </c:pt>
                <c:pt idx="4">
                  <c:v>442</c:v>
                </c:pt>
                <c:pt idx="5">
                  <c:v>2290</c:v>
                </c:pt>
                <c:pt idx="6">
                  <c:v>1240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2259648099543108"/>
          <c:y val="6.0359112752408654E-3"/>
          <c:w val="0.33745686303101002"/>
          <c:h val="0.96460754839066043"/>
        </c:manualLayout>
      </c:layout>
      <c:overlay val="0"/>
      <c:txPr>
        <a:bodyPr/>
        <a:lstStyle/>
        <a:p>
          <a:pPr>
            <a:defRPr sz="1600" b="1"/>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t>подготовка специалистов в рамках требований </a:t>
            </a:r>
            <a:endParaRPr lang="ru-RU" dirty="0" smtClean="0"/>
          </a:p>
          <a:p>
            <a:pPr>
              <a:defRPr/>
            </a:pPr>
            <a:r>
              <a:rPr lang="ru-RU" dirty="0" smtClean="0"/>
              <a:t>ГОСТ </a:t>
            </a:r>
            <a:r>
              <a:rPr lang="ru-RU" dirty="0"/>
              <a:t>ИСО/МЭК 17025-2009</a:t>
            </a:r>
          </a:p>
        </c:rich>
      </c:tx>
      <c:layout>
        <c:manualLayout>
          <c:xMode val="edge"/>
          <c:yMode val="edge"/>
          <c:x val="0.18552695104758601"/>
          <c:y val="0.20031596342266086"/>
        </c:manualLayout>
      </c:layout>
      <c:overlay val="0"/>
    </c:title>
    <c:autoTitleDeleted val="0"/>
    <c:view3D>
      <c:rotX val="75"/>
      <c:rotY val="0"/>
      <c:rAngAx val="0"/>
      <c:perspective val="30"/>
    </c:view3D>
    <c:floor>
      <c:thickness val="0"/>
    </c:floor>
    <c:sideWall>
      <c:thickness val="0"/>
    </c:sideWall>
    <c:backWall>
      <c:thickness val="0"/>
    </c:backWall>
    <c:plotArea>
      <c:layout>
        <c:manualLayout>
          <c:layoutTarget val="inner"/>
          <c:xMode val="edge"/>
          <c:yMode val="edge"/>
          <c:x val="2.732919254658385E-2"/>
          <c:y val="0.23020348317211714"/>
          <c:w val="0.58964816354477434"/>
          <c:h val="0.76111737463466023"/>
        </c:manualLayout>
      </c:layout>
      <c:pie3DChart>
        <c:varyColors val="1"/>
        <c:ser>
          <c:idx val="0"/>
          <c:order val="0"/>
          <c:tx>
            <c:strRef>
              <c:f>Лист1!$B$1</c:f>
              <c:strCache>
                <c:ptCount val="1"/>
                <c:pt idx="0">
                  <c:v>подготовка специалистов в рамках требований ГОСТ ИСО/МЭК 17025-2009</c:v>
                </c:pt>
              </c:strCache>
            </c:strRef>
          </c:tx>
          <c:explosion val="40"/>
          <c:dPt>
            <c:idx val="0"/>
            <c:bubble3D val="0"/>
            <c:spPr>
              <a:solidFill>
                <a:schemeClr val="tx2">
                  <a:lumMod val="40000"/>
                  <a:lumOff val="60000"/>
                </a:schemeClr>
              </a:solidFill>
            </c:spPr>
          </c:dPt>
          <c:dPt>
            <c:idx val="1"/>
            <c:bubble3D val="0"/>
            <c:spPr>
              <a:solidFill>
                <a:schemeClr val="accent3"/>
              </a:solidFill>
            </c:spPr>
          </c:dPt>
          <c:dPt>
            <c:idx val="2"/>
            <c:bubble3D val="0"/>
            <c:spPr>
              <a:solidFill>
                <a:srgbClr val="FF0000"/>
              </a:solidFill>
            </c:spPr>
          </c:dPt>
          <c:dPt>
            <c:idx val="3"/>
            <c:bubble3D val="0"/>
            <c:spPr>
              <a:solidFill>
                <a:srgbClr val="FFC000"/>
              </a:solidFill>
            </c:spPr>
          </c:dPt>
          <c:dLbls>
            <c:showLegendKey val="0"/>
            <c:showVal val="1"/>
            <c:showCatName val="0"/>
            <c:showSerName val="0"/>
            <c:showPercent val="0"/>
            <c:showBubbleSize val="0"/>
            <c:showLeaderLines val="1"/>
          </c:dLbls>
          <c:cat>
            <c:strRef>
              <c:f>Лист1!$A$2:$A$5</c:f>
              <c:strCache>
                <c:ptCount val="4"/>
                <c:pt idx="0">
                  <c:v>общая численность сотрудников лаборатории</c:v>
                </c:pt>
                <c:pt idx="1">
                  <c:v>  внутренние аудиторы</c:v>
                </c:pt>
                <c:pt idx="2">
                  <c:v>эксперт по аккредитации </c:v>
                </c:pt>
                <c:pt idx="3">
                  <c:v>прошедшие обучение по валидации и внутрилабораторному контролю качества</c:v>
                </c:pt>
              </c:strCache>
            </c:strRef>
          </c:cat>
          <c:val>
            <c:numRef>
              <c:f>Лист1!$B$2:$B$5</c:f>
              <c:numCache>
                <c:formatCode>General</c:formatCode>
                <c:ptCount val="4"/>
                <c:pt idx="0">
                  <c:v>26</c:v>
                </c:pt>
                <c:pt idx="1">
                  <c:v>4</c:v>
                </c:pt>
                <c:pt idx="2">
                  <c:v>1</c:v>
                </c:pt>
                <c:pt idx="3">
                  <c:v>3</c:v>
                </c:pt>
              </c:numCache>
            </c:numRef>
          </c:val>
        </c:ser>
        <c:dLbls>
          <c:showLegendKey val="0"/>
          <c:showVal val="0"/>
          <c:showCatName val="0"/>
          <c:showSerName val="0"/>
          <c:showPercent val="0"/>
          <c:showBubbleSize val="0"/>
          <c:showLeaderLines val="1"/>
        </c:dLbls>
      </c:pie3DChart>
    </c:plotArea>
    <c:legend>
      <c:legendPos val="r"/>
      <c:legendEntry>
        <c:idx val="0"/>
        <c:txPr>
          <a:bodyPr/>
          <a:lstStyle/>
          <a:p>
            <a:pPr>
              <a:defRPr sz="1400" b="1"/>
            </a:pPr>
            <a:endParaRPr lang="ru-RU"/>
          </a:p>
        </c:txPr>
      </c:legendEntry>
      <c:legendEntry>
        <c:idx val="1"/>
        <c:txPr>
          <a:bodyPr/>
          <a:lstStyle/>
          <a:p>
            <a:pPr>
              <a:defRPr sz="1400" b="1"/>
            </a:pPr>
            <a:endParaRPr lang="ru-RU"/>
          </a:p>
        </c:txPr>
      </c:legendEntry>
      <c:legendEntry>
        <c:idx val="2"/>
        <c:txPr>
          <a:bodyPr/>
          <a:lstStyle/>
          <a:p>
            <a:pPr>
              <a:defRPr sz="1400" b="1"/>
            </a:pPr>
            <a:endParaRPr lang="ru-RU"/>
          </a:p>
        </c:txPr>
      </c:legendEntry>
      <c:legendEntry>
        <c:idx val="3"/>
        <c:txPr>
          <a:bodyPr/>
          <a:lstStyle/>
          <a:p>
            <a:pPr>
              <a:defRPr sz="1400" b="1"/>
            </a:pPr>
            <a:endParaRPr lang="ru-RU"/>
          </a:p>
        </c:txPr>
      </c:legendEntry>
      <c:layout>
        <c:manualLayout>
          <c:xMode val="edge"/>
          <c:yMode val="edge"/>
          <c:x val="0.6136137014657187"/>
          <c:y val="0.39217767744215026"/>
          <c:w val="0.36638235749256232"/>
          <c:h val="0.59590920390037383"/>
        </c:manualLayout>
      </c:layout>
      <c:overlay val="0"/>
      <c:txPr>
        <a:bodyPr/>
        <a:lstStyle/>
        <a:p>
          <a:pPr>
            <a:defRPr sz="1400" b="1"/>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047889492674273E-2"/>
          <c:y val="4.063134361332215E-2"/>
          <c:w val="0.86414500290537244"/>
          <c:h val="0.71340395489270692"/>
        </c:manualLayout>
      </c:layout>
      <c:barChart>
        <c:barDir val="col"/>
        <c:grouping val="clustered"/>
        <c:varyColors val="0"/>
        <c:ser>
          <c:idx val="0"/>
          <c:order val="0"/>
          <c:tx>
            <c:strRef>
              <c:f>Лист1!$B$1</c:f>
              <c:strCache>
                <c:ptCount val="1"/>
                <c:pt idx="0">
                  <c:v>фактическая численность</c:v>
                </c:pt>
              </c:strCache>
            </c:strRef>
          </c:tx>
          <c:spPr>
            <a:solidFill>
              <a:srgbClr val="C00000"/>
            </a:solidFill>
            <a:ln w="28575">
              <a:noFill/>
            </a:ln>
          </c:spPr>
          <c:invertIfNegative val="0"/>
          <c:dLbls>
            <c:dLbl>
              <c:idx val="5"/>
              <c:layout>
                <c:manualLayout>
                  <c:x val="7.7257600931276505E-3"/>
                  <c:y val="-1.9912886023416752E-2"/>
                </c:manualLayout>
              </c:layout>
              <c:showLegendKey val="0"/>
              <c:showVal val="1"/>
              <c:showCatName val="0"/>
              <c:showSerName val="0"/>
              <c:showPercent val="0"/>
              <c:showBubbleSize val="0"/>
            </c:dLbl>
            <c:txPr>
              <a:bodyPr/>
              <a:lstStyle/>
              <a:p>
                <a:pPr>
                  <a:defRPr b="1"/>
                </a:pPr>
                <a:endParaRPr lang="ru-RU"/>
              </a:p>
            </c:txPr>
            <c:showLegendKey val="0"/>
            <c:showVal val="0"/>
            <c:showCatName val="0"/>
            <c:showSerName val="0"/>
            <c:showPercent val="0"/>
            <c:showBubbleSize val="0"/>
          </c:dLbls>
          <c:cat>
            <c:strRef>
              <c:f>Лист1!$A$2:$A$7</c:f>
              <c:strCache>
                <c:ptCount val="6"/>
                <c:pt idx="0">
                  <c:v>отдел приёма проб</c:v>
                </c:pt>
                <c:pt idx="1">
                  <c:v>лаборатория контроля качества и безопасности пищевых продуктов</c:v>
                </c:pt>
                <c:pt idx="2">
                  <c:v>лаборатория фитосанитарных исследований</c:v>
                </c:pt>
                <c:pt idx="3">
                  <c:v>лаборатория ветеринарного контроля</c:v>
                </c:pt>
                <c:pt idx="4">
                  <c:v>аппарат управления</c:v>
                </c:pt>
                <c:pt idx="5">
                  <c:v>отдел производственного обеспечения</c:v>
                </c:pt>
              </c:strCache>
            </c:strRef>
          </c:cat>
          <c:val>
            <c:numRef>
              <c:f>Лист1!$B$2:$B$7</c:f>
              <c:numCache>
                <c:formatCode>General</c:formatCode>
                <c:ptCount val="6"/>
                <c:pt idx="0">
                  <c:v>0</c:v>
                </c:pt>
                <c:pt idx="1">
                  <c:v>0</c:v>
                </c:pt>
                <c:pt idx="2">
                  <c:v>0</c:v>
                </c:pt>
                <c:pt idx="3">
                  <c:v>0</c:v>
                </c:pt>
                <c:pt idx="4">
                  <c:v>0</c:v>
                </c:pt>
                <c:pt idx="5">
                  <c:v>4</c:v>
                </c:pt>
              </c:numCache>
            </c:numRef>
          </c:val>
        </c:ser>
        <c:ser>
          <c:idx val="1"/>
          <c:order val="1"/>
          <c:tx>
            <c:strRef>
              <c:f>Лист1!$C$1</c:f>
              <c:strCache>
                <c:ptCount val="1"/>
                <c:pt idx="0">
                  <c:v>Столбец1</c:v>
                </c:pt>
              </c:strCache>
            </c:strRef>
          </c:tx>
          <c:spPr>
            <a:ln w="28575">
              <a:noFill/>
            </a:ln>
          </c:spPr>
          <c:invertIfNegative val="0"/>
          <c:cat>
            <c:strRef>
              <c:f>Лист1!$A$2:$A$7</c:f>
              <c:strCache>
                <c:ptCount val="6"/>
                <c:pt idx="0">
                  <c:v>отдел приёма проб</c:v>
                </c:pt>
                <c:pt idx="1">
                  <c:v>лаборатория контроля качества и безопасности пищевых продуктов</c:v>
                </c:pt>
                <c:pt idx="2">
                  <c:v>лаборатория фитосанитарных исследований</c:v>
                </c:pt>
                <c:pt idx="3">
                  <c:v>лаборатория ветеринарного контроля</c:v>
                </c:pt>
                <c:pt idx="4">
                  <c:v>аппарат управления</c:v>
                </c:pt>
                <c:pt idx="5">
                  <c:v>отдел производственного обеспечения</c:v>
                </c:pt>
              </c:strCache>
            </c:strRef>
          </c:cat>
          <c:val>
            <c:numRef>
              <c:f>Лист1!$C$2:$C$6</c:f>
            </c:numRef>
          </c:val>
        </c:ser>
        <c:ser>
          <c:idx val="2"/>
          <c:order val="2"/>
          <c:tx>
            <c:strRef>
              <c:f>Лист1!$D$1</c:f>
              <c:strCache>
                <c:ptCount val="1"/>
                <c:pt idx="0">
                  <c:v>Столбец2</c:v>
                </c:pt>
              </c:strCache>
            </c:strRef>
          </c:tx>
          <c:spPr>
            <a:ln w="28575">
              <a:noFill/>
            </a:ln>
          </c:spPr>
          <c:invertIfNegative val="0"/>
          <c:cat>
            <c:strRef>
              <c:f>Лист1!$A$2:$A$7</c:f>
              <c:strCache>
                <c:ptCount val="6"/>
                <c:pt idx="0">
                  <c:v>отдел приёма проб</c:v>
                </c:pt>
                <c:pt idx="1">
                  <c:v>лаборатория контроля качества и безопасности пищевых продуктов</c:v>
                </c:pt>
                <c:pt idx="2">
                  <c:v>лаборатория фитосанитарных исследований</c:v>
                </c:pt>
                <c:pt idx="3">
                  <c:v>лаборатория ветеринарного контроля</c:v>
                </c:pt>
                <c:pt idx="4">
                  <c:v>аппарат управления</c:v>
                </c:pt>
                <c:pt idx="5">
                  <c:v>отдел производственного обеспечения</c:v>
                </c:pt>
              </c:strCache>
            </c:strRef>
          </c:cat>
          <c:val>
            <c:numRef>
              <c:f>Лист1!$D$2:$D$6</c:f>
            </c:numRef>
          </c:val>
        </c:ser>
        <c:ser>
          <c:idx val="3"/>
          <c:order val="3"/>
          <c:tx>
            <c:strRef>
              <c:f>Лист1!$E$1</c:f>
              <c:strCache>
                <c:ptCount val="1"/>
                <c:pt idx="0">
                  <c:v>Столбец3</c:v>
                </c:pt>
              </c:strCache>
            </c:strRef>
          </c:tx>
          <c:spPr>
            <a:solidFill>
              <a:srgbClr val="C00000"/>
            </a:solidFill>
            <a:ln w="28575">
              <a:noFill/>
            </a:ln>
          </c:spPr>
          <c:invertIfNegative val="0"/>
          <c:dLbls>
            <c:dLbl>
              <c:idx val="0"/>
              <c:layout>
                <c:manualLayout>
                  <c:x val="3.0902759438386626E-3"/>
                  <c:y val="2.3194004085016194E-3"/>
                </c:manualLayout>
              </c:layout>
              <c:spPr/>
              <c:txPr>
                <a:bodyPr/>
                <a:lstStyle/>
                <a:p>
                  <a:pPr>
                    <a:defRPr b="1"/>
                  </a:pPr>
                  <a:endParaRPr lang="ru-RU"/>
                </a:p>
              </c:txPr>
              <c:showLegendKey val="0"/>
              <c:showVal val="1"/>
              <c:showCatName val="0"/>
              <c:showSerName val="0"/>
              <c:showPercent val="0"/>
              <c:showBubbleSize val="0"/>
            </c:dLbl>
            <c:dLbl>
              <c:idx val="1"/>
              <c:layout>
                <c:manualLayout>
                  <c:x val="4.9444864596016963E-2"/>
                  <c:y val="3.6980658063082601E-2"/>
                </c:manualLayout>
              </c:layout>
              <c:spPr/>
              <c:txPr>
                <a:bodyPr/>
                <a:lstStyle/>
                <a:p>
                  <a:pPr>
                    <a:defRPr b="1"/>
                  </a:pPr>
                  <a:endParaRPr lang="ru-RU"/>
                </a:p>
              </c:txPr>
              <c:showLegendKey val="0"/>
              <c:showVal val="1"/>
              <c:showCatName val="0"/>
              <c:showSerName val="0"/>
              <c:showPercent val="0"/>
              <c:showBubbleSize val="0"/>
            </c:dLbl>
            <c:dLbl>
              <c:idx val="2"/>
              <c:layout>
                <c:manualLayout>
                  <c:x val="4.6354560558765903E-3"/>
                  <c:y val="8.5339980145575228E-3"/>
                </c:manualLayout>
              </c:layout>
              <c:spPr/>
              <c:txPr>
                <a:bodyPr/>
                <a:lstStyle/>
                <a:p>
                  <a:pPr>
                    <a:defRPr b="1"/>
                  </a:pPr>
                  <a:endParaRPr lang="ru-RU"/>
                </a:p>
              </c:txPr>
              <c:showLegendKey val="0"/>
              <c:showVal val="1"/>
              <c:showCatName val="0"/>
              <c:showSerName val="0"/>
              <c:showPercent val="0"/>
              <c:showBubbleSize val="0"/>
            </c:dLbl>
            <c:dLbl>
              <c:idx val="3"/>
              <c:layout>
                <c:manualLayout>
                  <c:x val="1.5451520186255301E-3"/>
                  <c:y val="-2.8448899943017084E-3"/>
                </c:manualLayout>
              </c:layout>
              <c:spPr/>
              <c:txPr>
                <a:bodyPr/>
                <a:lstStyle/>
                <a:p>
                  <a:pPr>
                    <a:defRPr b="1"/>
                  </a:pPr>
                  <a:endParaRPr lang="ru-RU"/>
                </a:p>
              </c:txPr>
              <c:showLegendKey val="0"/>
              <c:showVal val="1"/>
              <c:showCatName val="0"/>
              <c:showSerName val="0"/>
              <c:showPercent val="0"/>
              <c:showBubbleSize val="0"/>
            </c:dLbl>
            <c:dLbl>
              <c:idx val="4"/>
              <c:layout>
                <c:manualLayout>
                  <c:x val="4.6354560558765903E-3"/>
                  <c:y val="2.8446660048525073E-3"/>
                </c:manualLayout>
              </c:layout>
              <c:spPr/>
              <c:txPr>
                <a:bodyPr/>
                <a:lstStyle/>
                <a:p>
                  <a:pPr>
                    <a:defRPr b="1"/>
                  </a:pPr>
                  <a:endParaRPr lang="ru-RU"/>
                </a:p>
              </c:txPr>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Лист1!$A$2:$A$7</c:f>
              <c:strCache>
                <c:ptCount val="6"/>
                <c:pt idx="0">
                  <c:v>отдел приёма проб</c:v>
                </c:pt>
                <c:pt idx="1">
                  <c:v>лаборатория контроля качества и безопасности пищевых продуктов</c:v>
                </c:pt>
                <c:pt idx="2">
                  <c:v>лаборатория фитосанитарных исследований</c:v>
                </c:pt>
                <c:pt idx="3">
                  <c:v>лаборатория ветеринарного контроля</c:v>
                </c:pt>
                <c:pt idx="4">
                  <c:v>аппарат управления</c:v>
                </c:pt>
                <c:pt idx="5">
                  <c:v>отдел производственного обеспечения</c:v>
                </c:pt>
              </c:strCache>
            </c:strRef>
          </c:cat>
          <c:val>
            <c:numRef>
              <c:f>Лист1!$E$2:$E$6</c:f>
              <c:numCache>
                <c:formatCode>General</c:formatCode>
                <c:ptCount val="5"/>
                <c:pt idx="0">
                  <c:v>1</c:v>
                </c:pt>
                <c:pt idx="1">
                  <c:v>13</c:v>
                </c:pt>
                <c:pt idx="2">
                  <c:v>8</c:v>
                </c:pt>
                <c:pt idx="3">
                  <c:v>4</c:v>
                </c:pt>
                <c:pt idx="4">
                  <c:v>6</c:v>
                </c:pt>
              </c:numCache>
            </c:numRef>
          </c:val>
        </c:ser>
        <c:dLbls>
          <c:showLegendKey val="0"/>
          <c:showVal val="0"/>
          <c:showCatName val="0"/>
          <c:showSerName val="0"/>
          <c:showPercent val="0"/>
          <c:showBubbleSize val="0"/>
        </c:dLbls>
        <c:gapWidth val="150"/>
        <c:axId val="129442816"/>
        <c:axId val="83607552"/>
      </c:barChart>
      <c:catAx>
        <c:axId val="129442816"/>
        <c:scaling>
          <c:orientation val="minMax"/>
        </c:scaling>
        <c:delete val="0"/>
        <c:axPos val="b"/>
        <c:numFmt formatCode="m/d/yyyy" sourceLinked="1"/>
        <c:majorTickMark val="out"/>
        <c:minorTickMark val="none"/>
        <c:tickLblPos val="nextTo"/>
        <c:txPr>
          <a:bodyPr/>
          <a:lstStyle/>
          <a:p>
            <a:pPr>
              <a:defRPr sz="1080" b="1" baseline="0"/>
            </a:pPr>
            <a:endParaRPr lang="ru-RU"/>
          </a:p>
        </c:txPr>
        <c:crossAx val="83607552"/>
        <c:crosses val="autoZero"/>
        <c:auto val="1"/>
        <c:lblAlgn val="ctr"/>
        <c:lblOffset val="100"/>
        <c:noMultiLvlLbl val="0"/>
      </c:catAx>
      <c:valAx>
        <c:axId val="83607552"/>
        <c:scaling>
          <c:orientation val="minMax"/>
        </c:scaling>
        <c:delete val="0"/>
        <c:axPos val="l"/>
        <c:majorGridlines/>
        <c:numFmt formatCode="General" sourceLinked="1"/>
        <c:majorTickMark val="out"/>
        <c:minorTickMark val="none"/>
        <c:tickLblPos val="nextTo"/>
        <c:crossAx val="12944281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30"/>
    </c:view3D>
    <c:floor>
      <c:thickness val="0"/>
    </c:floor>
    <c:sideWall>
      <c:thickness val="0"/>
    </c:sideWall>
    <c:backWall>
      <c:thickness val="0"/>
    </c:backWall>
    <c:plotArea>
      <c:layout>
        <c:manualLayout>
          <c:layoutTarget val="inner"/>
          <c:xMode val="edge"/>
          <c:yMode val="edge"/>
          <c:x val="9.4326640474290784E-3"/>
          <c:y val="0.13723224425681096"/>
          <c:w val="0.64481714664334722"/>
          <c:h val="0.71984812955828403"/>
        </c:manualLayout>
      </c:layout>
      <c:pie3DChart>
        <c:varyColors val="1"/>
        <c:ser>
          <c:idx val="0"/>
          <c:order val="0"/>
          <c:tx>
            <c:strRef>
              <c:f>Лист1!$B$1</c:f>
              <c:strCache>
                <c:ptCount val="1"/>
                <c:pt idx="0">
                  <c:v>количество обученных специалистов</c:v>
                </c:pt>
              </c:strCache>
            </c:strRef>
          </c:tx>
          <c:spPr>
            <a:solidFill>
              <a:srgbClr val="7030A0"/>
            </a:solidFill>
          </c:spPr>
          <c:explosion val="25"/>
          <c:dPt>
            <c:idx val="0"/>
            <c:bubble3D val="0"/>
            <c:spPr>
              <a:solidFill>
                <a:srgbClr val="00FFFF"/>
              </a:solidFill>
            </c:spPr>
          </c:dPt>
          <c:dPt>
            <c:idx val="1"/>
            <c:bubble3D val="0"/>
            <c:spPr>
              <a:solidFill>
                <a:schemeClr val="tx1">
                  <a:lumMod val="50000"/>
                  <a:lumOff val="50000"/>
                </a:schemeClr>
              </a:solidFill>
            </c:spPr>
          </c:dPt>
          <c:dPt>
            <c:idx val="2"/>
            <c:bubble3D val="0"/>
            <c:spPr>
              <a:solidFill>
                <a:srgbClr val="66FF33"/>
              </a:solidFill>
            </c:spPr>
          </c:dPt>
          <c:dPt>
            <c:idx val="3"/>
            <c:bubble3D val="0"/>
            <c:spPr>
              <a:solidFill>
                <a:srgbClr val="92D050"/>
              </a:solidFill>
            </c:spPr>
          </c:dPt>
          <c:dLbls>
            <c:dLbl>
              <c:idx val="0"/>
              <c:layout>
                <c:manualLayout>
                  <c:x val="-0.14493448918985488"/>
                  <c:y val="9.9498396783073401E-2"/>
                </c:manualLayout>
              </c:layout>
              <c:showLegendKey val="0"/>
              <c:showVal val="1"/>
              <c:showCatName val="0"/>
              <c:showSerName val="0"/>
              <c:showPercent val="0"/>
              <c:showBubbleSize val="0"/>
            </c:dLbl>
            <c:dLbl>
              <c:idx val="1"/>
              <c:layout>
                <c:manualLayout>
                  <c:x val="5.3432529787688303E-2"/>
                  <c:y val="-4.895192972385784E-2"/>
                </c:manualLayout>
              </c:layout>
              <c:showLegendKey val="0"/>
              <c:showVal val="1"/>
              <c:showCatName val="0"/>
              <c:showSerName val="0"/>
              <c:showPercent val="0"/>
              <c:showBubbleSize val="0"/>
            </c:dLbl>
            <c:dLbl>
              <c:idx val="2"/>
              <c:layout>
                <c:manualLayout>
                  <c:x val="3.0944139449115983E-2"/>
                  <c:y val="-1.3919749657445468E-2"/>
                </c:manualLayout>
              </c:layout>
              <c:showLegendKey val="0"/>
              <c:showVal val="1"/>
              <c:showCatName val="0"/>
              <c:showSerName val="0"/>
              <c:showPercent val="0"/>
              <c:showBubbleSize val="0"/>
            </c:dLbl>
            <c:dLbl>
              <c:idx val="3"/>
              <c:layout>
                <c:manualLayout>
                  <c:x val="3.6585405038215793E-2"/>
                  <c:y val="5.966563128788159E-2"/>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0"/>
          </c:dLbls>
          <c:cat>
            <c:strRef>
              <c:f>Лист1!$A$2:$A$4</c:f>
              <c:strCache>
                <c:ptCount val="3"/>
                <c:pt idx="0">
                  <c:v>специалисты Испытательной лаборатории (ветеринары,токсикологи и агрохимики)</c:v>
                </c:pt>
                <c:pt idx="1">
                  <c:v>аппарат управления</c:v>
                </c:pt>
                <c:pt idx="2">
                  <c:v>отдел производственного обеспечения</c:v>
                </c:pt>
              </c:strCache>
            </c:strRef>
          </c:cat>
          <c:val>
            <c:numRef>
              <c:f>Лист1!$B$2:$B$4</c:f>
              <c:numCache>
                <c:formatCode>General</c:formatCode>
                <c:ptCount val="3"/>
                <c:pt idx="0">
                  <c:v>10</c:v>
                </c:pt>
                <c:pt idx="1">
                  <c:v>3</c:v>
                </c:pt>
                <c:pt idx="2">
                  <c:v>1</c:v>
                </c:pt>
              </c:numCache>
            </c:numRef>
          </c:val>
        </c:ser>
        <c:ser>
          <c:idx val="1"/>
          <c:order val="1"/>
          <c:tx>
            <c:strRef>
              <c:f>Лист1!$C$1</c:f>
              <c:strCache>
                <c:ptCount val="1"/>
                <c:pt idx="0">
                  <c:v>количество тем обучения</c:v>
                </c:pt>
              </c:strCache>
            </c:strRef>
          </c:tx>
          <c:spPr>
            <a:solidFill>
              <a:srgbClr val="92D050"/>
            </a:solidFill>
          </c:spPr>
          <c:explosion val="25"/>
          <c:dLbls>
            <c:dLbl>
              <c:idx val="3"/>
              <c:layout>
                <c:manualLayout>
                  <c:x val="0"/>
                  <c:y val="2.1141176448206258E-2"/>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0"/>
          </c:dLbls>
          <c:cat>
            <c:strRef>
              <c:f>Лист1!$A$2:$A$4</c:f>
              <c:strCache>
                <c:ptCount val="3"/>
                <c:pt idx="0">
                  <c:v>специалисты Испытательной лаборатории (ветеринары,токсикологи и агрохимики)</c:v>
                </c:pt>
                <c:pt idx="1">
                  <c:v>аппарат управления</c:v>
                </c:pt>
                <c:pt idx="2">
                  <c:v>отдел производственного обеспечения</c:v>
                </c:pt>
              </c:strCache>
            </c:strRef>
          </c:cat>
          <c:val>
            <c:numRef>
              <c:f>Лист1!$C$2:$C$4</c:f>
              <c:numCache>
                <c:formatCode>General</c:formatCode>
                <c:ptCount val="3"/>
                <c:pt idx="0">
                  <c:v>16</c:v>
                </c:pt>
                <c:pt idx="1">
                  <c:v>4</c:v>
                </c:pt>
                <c:pt idx="2">
                  <c:v>1</c:v>
                </c:pt>
              </c:numCache>
            </c:numRef>
          </c:val>
        </c:ser>
        <c:dLbls>
          <c:showLegendKey val="0"/>
          <c:showVal val="0"/>
          <c:showCatName val="0"/>
          <c:showSerName val="0"/>
          <c:showPercent val="0"/>
          <c:showBubbleSize val="0"/>
          <c:showLeaderLines val="0"/>
        </c:dLbls>
      </c:pie3DChart>
    </c:plotArea>
    <c:legend>
      <c:legendPos val="r"/>
      <c:layout>
        <c:manualLayout>
          <c:xMode val="edge"/>
          <c:yMode val="edge"/>
          <c:x val="0.6476048802847324"/>
          <c:y val="9.8302349121702534E-2"/>
          <c:w val="0.35196854851782022"/>
          <c:h val="0.81898693355059315"/>
        </c:manualLayout>
      </c:layout>
      <c:overlay val="0"/>
      <c:txPr>
        <a:bodyPr/>
        <a:lstStyle/>
        <a:p>
          <a:pPr>
            <a:defRPr sz="1600" b="1"/>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37664041994751"/>
          <c:y val="4.4861391929187228E-2"/>
          <c:w val="0.64608243414017696"/>
          <c:h val="0.6581856723088545"/>
        </c:manualLayout>
      </c:layout>
      <c:barChart>
        <c:barDir val="col"/>
        <c:grouping val="stacked"/>
        <c:varyColors val="0"/>
        <c:ser>
          <c:idx val="0"/>
          <c:order val="0"/>
          <c:tx>
            <c:strRef>
              <c:f>Лист1!$B$1</c:f>
              <c:strCache>
                <c:ptCount val="1"/>
                <c:pt idx="0">
                  <c:v>лабораторное оборудование</c:v>
                </c:pt>
              </c:strCache>
            </c:strRef>
          </c:tx>
          <c:invertIfNegative val="0"/>
          <c:dLbls>
            <c:dLbl>
              <c:idx val="0"/>
              <c:layout>
                <c:manualLayout>
                  <c:x val="0.16203703703703703"/>
                  <c:y val="-0.10382320845309606"/>
                </c:manualLayout>
              </c:layout>
              <c:tx>
                <c:rich>
                  <a:bodyPr/>
                  <a:lstStyle/>
                  <a:p>
                    <a:pPr>
                      <a:defRPr b="1"/>
                    </a:pPr>
                    <a:r>
                      <a:rPr lang="en-US" dirty="0" smtClean="0"/>
                      <a:t>1548490,89</a:t>
                    </a:r>
                    <a:r>
                      <a:rPr lang="ru-RU" dirty="0" smtClean="0"/>
                      <a:t> руб.</a:t>
                    </a:r>
                    <a:endParaRPr lang="en-US" dirty="0"/>
                  </a:p>
                </c:rich>
              </c:tx>
              <c:spPr/>
              <c:showLegendKey val="0"/>
              <c:showVal val="1"/>
              <c:showCatName val="0"/>
              <c:showSerName val="0"/>
              <c:showPercent val="0"/>
              <c:showBubbleSize val="0"/>
            </c:dLbl>
            <c:dLbl>
              <c:idx val="1"/>
              <c:layout>
                <c:manualLayout>
                  <c:x val="-3.0864197530864764E-3"/>
                  <c:y val="-8.1374947165940154E-2"/>
                </c:manualLayout>
              </c:layout>
              <c:tx>
                <c:rich>
                  <a:bodyPr/>
                  <a:lstStyle/>
                  <a:p>
                    <a:pPr>
                      <a:defRPr b="1"/>
                    </a:pPr>
                    <a:r>
                      <a:rPr lang="en-US" b="1" dirty="0" smtClean="0"/>
                      <a:t>40519,52</a:t>
                    </a:r>
                    <a:r>
                      <a:rPr lang="ru-RU" b="1" dirty="0" smtClean="0"/>
                      <a:t> руб.</a:t>
                    </a:r>
                    <a:endParaRPr lang="en-US" b="1" dirty="0"/>
                  </a:p>
                </c:rich>
              </c:tx>
              <c:spPr/>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Лист1!$A$2:$A$3</c:f>
              <c:strCache>
                <c:ptCount val="2"/>
                <c:pt idx="0">
                  <c:v>за счёт средств, полученных от приносящей доход деятельности</c:v>
                </c:pt>
                <c:pt idx="1">
                  <c:v>за счёт субсидии на выполнение гос. задания</c:v>
                </c:pt>
              </c:strCache>
            </c:strRef>
          </c:cat>
          <c:val>
            <c:numRef>
              <c:f>Лист1!$B$2:$B$3</c:f>
              <c:numCache>
                <c:formatCode>General</c:formatCode>
                <c:ptCount val="2"/>
                <c:pt idx="0">
                  <c:v>1548490.89</c:v>
                </c:pt>
                <c:pt idx="1">
                  <c:v>40519.519999999997</c:v>
                </c:pt>
              </c:numCache>
            </c:numRef>
          </c:val>
        </c:ser>
        <c:ser>
          <c:idx val="1"/>
          <c:order val="1"/>
          <c:tx>
            <c:strRef>
              <c:f>Лист1!$C$1</c:f>
              <c:strCache>
                <c:ptCount val="1"/>
                <c:pt idx="0">
                  <c:v>лабораторная мебель</c:v>
                </c:pt>
              </c:strCache>
            </c:strRef>
          </c:tx>
          <c:invertIfNegative val="0"/>
          <c:dLbls>
            <c:dLbl>
              <c:idx val="0"/>
              <c:layout>
                <c:manualLayout>
                  <c:x val="0.16975308641975309"/>
                  <c:y val="-5.612065321788976E-3"/>
                </c:manualLayout>
              </c:layout>
              <c:tx>
                <c:rich>
                  <a:bodyPr/>
                  <a:lstStyle/>
                  <a:p>
                    <a:r>
                      <a:rPr lang="en-US" dirty="0" smtClean="0"/>
                      <a:t>203390,68</a:t>
                    </a:r>
                    <a:r>
                      <a:rPr lang="ru-RU" dirty="0" smtClean="0"/>
                      <a:t> руб.</a:t>
                    </a:r>
                    <a:endParaRPr lang="en-US" dirty="0"/>
                  </a:p>
                </c:rich>
              </c:tx>
              <c:showLegendKey val="0"/>
              <c:showVal val="1"/>
              <c:showCatName val="0"/>
              <c:showSerName val="0"/>
              <c:showPercent val="0"/>
              <c:showBubbleSize val="0"/>
            </c:dLbl>
            <c:dLbl>
              <c:idx val="1"/>
              <c:delete val="1"/>
            </c:dLbl>
            <c:txPr>
              <a:bodyPr/>
              <a:lstStyle/>
              <a:p>
                <a:pPr>
                  <a:defRPr b="1"/>
                </a:pPr>
                <a:endParaRPr lang="ru-RU"/>
              </a:p>
            </c:txPr>
            <c:showLegendKey val="0"/>
            <c:showVal val="1"/>
            <c:showCatName val="0"/>
            <c:showSerName val="0"/>
            <c:showPercent val="0"/>
            <c:showBubbleSize val="0"/>
            <c:showLeaderLines val="0"/>
          </c:dLbls>
          <c:cat>
            <c:strRef>
              <c:f>Лист1!$A$2:$A$3</c:f>
              <c:strCache>
                <c:ptCount val="2"/>
                <c:pt idx="0">
                  <c:v>за счёт средств, полученных от приносящей доход деятельности</c:v>
                </c:pt>
                <c:pt idx="1">
                  <c:v>за счёт субсидии на выполнение гос. задания</c:v>
                </c:pt>
              </c:strCache>
            </c:strRef>
          </c:cat>
          <c:val>
            <c:numRef>
              <c:f>Лист1!$C$2:$C$3</c:f>
              <c:numCache>
                <c:formatCode>General</c:formatCode>
                <c:ptCount val="2"/>
                <c:pt idx="0">
                  <c:v>203390.68</c:v>
                </c:pt>
                <c:pt idx="1">
                  <c:v>0</c:v>
                </c:pt>
              </c:numCache>
            </c:numRef>
          </c:val>
        </c:ser>
        <c:dLbls>
          <c:showLegendKey val="0"/>
          <c:showVal val="0"/>
          <c:showCatName val="0"/>
          <c:showSerName val="0"/>
          <c:showPercent val="0"/>
          <c:showBubbleSize val="0"/>
        </c:dLbls>
        <c:gapWidth val="150"/>
        <c:overlap val="100"/>
        <c:axId val="129443328"/>
        <c:axId val="83611008"/>
      </c:barChart>
      <c:catAx>
        <c:axId val="129443328"/>
        <c:scaling>
          <c:orientation val="minMax"/>
        </c:scaling>
        <c:delete val="0"/>
        <c:axPos val="b"/>
        <c:majorTickMark val="out"/>
        <c:minorTickMark val="none"/>
        <c:tickLblPos val="nextTo"/>
        <c:crossAx val="83611008"/>
        <c:crosses val="autoZero"/>
        <c:auto val="1"/>
        <c:lblAlgn val="ctr"/>
        <c:lblOffset val="100"/>
        <c:noMultiLvlLbl val="0"/>
      </c:catAx>
      <c:valAx>
        <c:axId val="83611008"/>
        <c:scaling>
          <c:orientation val="minMax"/>
        </c:scaling>
        <c:delete val="0"/>
        <c:axPos val="l"/>
        <c:majorGridlines/>
        <c:numFmt formatCode="General" sourceLinked="1"/>
        <c:majorTickMark val="out"/>
        <c:minorTickMark val="none"/>
        <c:tickLblPos val="nextTo"/>
        <c:crossAx val="129443328"/>
        <c:crosses val="autoZero"/>
        <c:crossBetween val="between"/>
      </c:valAx>
    </c:plotArea>
    <c:legend>
      <c:legendPos val="r"/>
      <c:layout>
        <c:manualLayout>
          <c:xMode val="edge"/>
          <c:yMode val="edge"/>
          <c:x val="0.79589117332555648"/>
          <c:y val="0.22918857268607806"/>
          <c:w val="0.19484956741518422"/>
          <c:h val="0.66789410342064215"/>
        </c:manualLayout>
      </c:layout>
      <c:overlay val="0"/>
    </c:legend>
    <c:plotVisOnly val="1"/>
    <c:dispBlanksAs val="gap"/>
    <c:showDLblsOverMax val="0"/>
  </c:chart>
  <c:txPr>
    <a:bodyPr/>
    <a:lstStyle/>
    <a:p>
      <a:pPr>
        <a:defRPr sz="1800"/>
      </a:pPr>
      <a:endParaRPr lang="ru-RU"/>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0.02751</cdr:x>
      <cdr:y>0.87215</cdr:y>
    </cdr:from>
    <cdr:to>
      <cdr:x>0.6575</cdr:x>
      <cdr:y>0.94318</cdr:y>
    </cdr:to>
    <cdr:sp macro="" textlink="">
      <cdr:nvSpPr>
        <cdr:cNvPr id="2" name="Заголовок 1"/>
        <cdr:cNvSpPr>
          <a:spLocks xmlns:a="http://schemas.openxmlformats.org/drawingml/2006/main" noGrp="1"/>
        </cdr:cNvSpPr>
      </cdr:nvSpPr>
      <cdr:spPr>
        <a:xfrm xmlns:a="http://schemas.openxmlformats.org/drawingml/2006/main">
          <a:off x="226368" y="4421088"/>
          <a:ext cx="5184576" cy="360040"/>
        </a:xfrm>
        <a:prstGeom xmlns:a="http://schemas.openxmlformats.org/drawingml/2006/main" prst="rect">
          <a:avLst/>
        </a:prstGeom>
      </cdr:spPr>
      <cdr:txBody>
        <a:bodyPr xmlns:a="http://schemas.openxmlformats.org/drawingml/2006/main" vert="horz" lIns="91440" tIns="45720" rIns="91440" bIns="45720" rtlCol="0" anchor="ctr">
          <a:noAutofit/>
        </a:bodyPr>
        <a:lstStyle xmlns:a="http://schemas.openxmlformats.org/drawingml/2006/main">
          <a:lvl1pPr algn="ctr" defTabSz="914400" rtl="0" eaLnBrk="1" latinLnBrk="0" hangingPunct="1">
            <a:spcBef>
              <a:spcPct val="0"/>
            </a:spcBef>
            <a:buNone/>
            <a:defRPr sz="4400" kern="1200">
              <a:solidFill>
                <a:schemeClr val="tx1"/>
              </a:solidFill>
              <a:latin typeface="+mj-lt"/>
              <a:ea typeface="+mj-ea"/>
              <a:cs typeface="+mj-cs"/>
            </a:defRPr>
          </a:lvl1pPr>
        </a:lstStyle>
        <a:p xmlns:a="http://schemas.openxmlformats.org/drawingml/2006/main">
          <a:endParaRPr lang="ru-RU" b="1" dirty="0"/>
        </a:p>
      </cdr:txBody>
    </cdr:sp>
  </cdr:relSizeAnchor>
  <cdr:relSizeAnchor xmlns:cdr="http://schemas.openxmlformats.org/drawingml/2006/chartDrawing">
    <cdr:from>
      <cdr:x>0.03626</cdr:x>
      <cdr:y>0.80113</cdr:y>
    </cdr:from>
    <cdr:to>
      <cdr:x>0.6225</cdr:x>
      <cdr:y>0.85499</cdr:y>
    </cdr:to>
    <cdr:sp macro="" textlink="">
      <cdr:nvSpPr>
        <cdr:cNvPr id="3" name="Заголовок 1"/>
        <cdr:cNvSpPr>
          <a:spLocks xmlns:a="http://schemas.openxmlformats.org/drawingml/2006/main" noGrp="1"/>
        </cdr:cNvSpPr>
      </cdr:nvSpPr>
      <cdr:spPr>
        <a:xfrm xmlns:a="http://schemas.openxmlformats.org/drawingml/2006/main">
          <a:off x="298376" y="4061048"/>
          <a:ext cx="4824536" cy="273044"/>
        </a:xfrm>
        <a:prstGeom xmlns:a="http://schemas.openxmlformats.org/drawingml/2006/main" prst="rect">
          <a:avLst/>
        </a:prstGeom>
      </cdr:spPr>
      <cdr:txBody>
        <a:bodyPr xmlns:a="http://schemas.openxmlformats.org/drawingml/2006/main" vert="horz" lIns="91440" tIns="45720" rIns="91440" bIns="45720" rtlCol="0" anchor="ctr">
          <a:normAutofit fontScale="90000"/>
        </a:bodyPr>
        <a:lstStyle xmlns:a="http://schemas.openxmlformats.org/drawingml/2006/main">
          <a:lvl1pPr algn="ctr" defTabSz="914400" rtl="0" eaLnBrk="1" latinLnBrk="0" hangingPunct="1">
            <a:spcBef>
              <a:spcPct val="0"/>
            </a:spcBef>
            <a:buNone/>
            <a:defRPr sz="4400" kern="1200">
              <a:solidFill>
                <a:schemeClr val="tx1"/>
              </a:solidFill>
              <a:latin typeface="+mj-lt"/>
              <a:ea typeface="+mj-ea"/>
              <a:cs typeface="+mj-cs"/>
            </a:defRPr>
          </a:lvl1pPr>
        </a:lstStyle>
        <a:p xmlns:a="http://schemas.openxmlformats.org/drawingml/2006/main">
          <a:r>
            <a:rPr lang="ru-RU" dirty="0"/>
            <a:t/>
          </a:r>
          <a:br>
            <a:rPr lang="ru-RU" dirty="0"/>
          </a:br>
          <a:r>
            <a:rPr lang="ru-RU" dirty="0"/>
            <a:t/>
          </a:r>
          <a:br>
            <a:rPr lang="ru-RU" dirty="0"/>
          </a:br>
          <a:r>
            <a:rPr lang="ru-RU" dirty="0"/>
            <a:t/>
          </a:r>
          <a:br>
            <a:rPr lang="ru-RU" dirty="0"/>
          </a:br>
          <a:r>
            <a:rPr lang="ru-RU" sz="3100" b="1" dirty="0" smtClean="0"/>
            <a:t>Проведённые исследования</a:t>
          </a:r>
          <a:r>
            <a:rPr lang="ru-RU" dirty="0"/>
            <a:t/>
          </a:r>
          <a:br>
            <a:rPr lang="ru-RU" dirty="0"/>
          </a:br>
          <a:r>
            <a:rPr lang="ru-RU" dirty="0"/>
            <a:t/>
          </a:r>
          <a:br>
            <a:rPr lang="ru-RU" dirty="0"/>
          </a:br>
          <a:r>
            <a:rPr lang="ru-RU" dirty="0"/>
            <a:t>      </a:t>
          </a:r>
        </a:p>
      </cdr:txBody>
    </cdr:sp>
  </cdr:relSizeAnchor>
</c:userShapes>
</file>

<file path=ppt/drawings/drawing2.xml><?xml version="1.0" encoding="utf-8"?>
<c:userShapes xmlns:c="http://schemas.openxmlformats.org/drawingml/2006/chart">
  <cdr:relSizeAnchor xmlns:cdr="http://schemas.openxmlformats.org/drawingml/2006/chartDrawing">
    <cdr:from>
      <cdr:x>0.02751</cdr:x>
      <cdr:y>0.87215</cdr:y>
    </cdr:from>
    <cdr:to>
      <cdr:x>0.6575</cdr:x>
      <cdr:y>0.94318</cdr:y>
    </cdr:to>
    <cdr:sp macro="" textlink="">
      <cdr:nvSpPr>
        <cdr:cNvPr id="2" name="Заголовок 1"/>
        <cdr:cNvSpPr>
          <a:spLocks xmlns:a="http://schemas.openxmlformats.org/drawingml/2006/main" noGrp="1"/>
        </cdr:cNvSpPr>
      </cdr:nvSpPr>
      <cdr:spPr>
        <a:xfrm xmlns:a="http://schemas.openxmlformats.org/drawingml/2006/main">
          <a:off x="226368" y="4421088"/>
          <a:ext cx="5184576" cy="360040"/>
        </a:xfrm>
        <a:prstGeom xmlns:a="http://schemas.openxmlformats.org/drawingml/2006/main" prst="rect">
          <a:avLst/>
        </a:prstGeom>
      </cdr:spPr>
      <cdr:txBody>
        <a:bodyPr xmlns:a="http://schemas.openxmlformats.org/drawingml/2006/main" vert="horz" lIns="91440" tIns="45720" rIns="91440" bIns="45720" rtlCol="0" anchor="ctr">
          <a:noAutofit/>
        </a:bodyPr>
        <a:lstStyle xmlns:a="http://schemas.openxmlformats.org/drawingml/2006/main">
          <a:lvl1pPr algn="ctr" defTabSz="914400" rtl="0" eaLnBrk="1" latinLnBrk="0" hangingPunct="1">
            <a:spcBef>
              <a:spcPct val="0"/>
            </a:spcBef>
            <a:buNone/>
            <a:defRPr sz="4400" kern="1200">
              <a:solidFill>
                <a:schemeClr val="tx1"/>
              </a:solidFill>
              <a:latin typeface="+mj-lt"/>
              <a:ea typeface="+mj-ea"/>
              <a:cs typeface="+mj-cs"/>
            </a:defRPr>
          </a:lvl1pPr>
        </a:lstStyle>
        <a:p xmlns:a="http://schemas.openxmlformats.org/drawingml/2006/main">
          <a:endParaRPr lang="ru-RU" b="1" dirty="0"/>
        </a:p>
      </cdr:txBody>
    </cdr:sp>
  </cdr:relSizeAnchor>
  <cdr:relSizeAnchor xmlns:cdr="http://schemas.openxmlformats.org/drawingml/2006/chartDrawing">
    <cdr:from>
      <cdr:x>0.03626</cdr:x>
      <cdr:y>0.80113</cdr:y>
    </cdr:from>
    <cdr:to>
      <cdr:x>0.6225</cdr:x>
      <cdr:y>0.85499</cdr:y>
    </cdr:to>
    <cdr:sp macro="" textlink="">
      <cdr:nvSpPr>
        <cdr:cNvPr id="3" name="Заголовок 1"/>
        <cdr:cNvSpPr>
          <a:spLocks xmlns:a="http://schemas.openxmlformats.org/drawingml/2006/main" noGrp="1"/>
        </cdr:cNvSpPr>
      </cdr:nvSpPr>
      <cdr:spPr>
        <a:xfrm xmlns:a="http://schemas.openxmlformats.org/drawingml/2006/main">
          <a:off x="298376" y="4061048"/>
          <a:ext cx="4824536" cy="273044"/>
        </a:xfrm>
        <a:prstGeom xmlns:a="http://schemas.openxmlformats.org/drawingml/2006/main" prst="rect">
          <a:avLst/>
        </a:prstGeom>
      </cdr:spPr>
      <cdr:txBody>
        <a:bodyPr xmlns:a="http://schemas.openxmlformats.org/drawingml/2006/main" vert="horz" lIns="91440" tIns="45720" rIns="91440" bIns="45720" rtlCol="0" anchor="ctr">
          <a:normAutofit fontScale="90000"/>
        </a:bodyPr>
        <a:lstStyle xmlns:a="http://schemas.openxmlformats.org/drawingml/2006/main">
          <a:lvl1pPr algn="ctr" defTabSz="914400" rtl="0" eaLnBrk="1" latinLnBrk="0" hangingPunct="1">
            <a:spcBef>
              <a:spcPct val="0"/>
            </a:spcBef>
            <a:buNone/>
            <a:defRPr sz="4400" kern="1200">
              <a:solidFill>
                <a:schemeClr val="tx1"/>
              </a:solidFill>
              <a:latin typeface="+mj-lt"/>
              <a:ea typeface="+mj-ea"/>
              <a:cs typeface="+mj-cs"/>
            </a:defRPr>
          </a:lvl1pPr>
        </a:lstStyle>
        <a:p xmlns:a="http://schemas.openxmlformats.org/drawingml/2006/main">
          <a:r>
            <a:rPr lang="ru-RU" dirty="0"/>
            <a:t/>
          </a:r>
          <a:br>
            <a:rPr lang="ru-RU" dirty="0"/>
          </a:br>
          <a:r>
            <a:rPr lang="ru-RU" dirty="0"/>
            <a:t/>
          </a:r>
          <a:br>
            <a:rPr lang="ru-RU" dirty="0"/>
          </a:br>
          <a:r>
            <a:rPr lang="ru-RU" dirty="0"/>
            <a:t/>
          </a:r>
          <a:br>
            <a:rPr lang="ru-RU" dirty="0"/>
          </a:br>
          <a:r>
            <a:rPr lang="ru-RU" sz="3100" b="1" dirty="0" smtClean="0"/>
            <a:t>Исследованные пробы</a:t>
          </a:r>
          <a:r>
            <a:rPr lang="ru-RU" dirty="0"/>
            <a:t/>
          </a:r>
          <a:br>
            <a:rPr lang="ru-RU" dirty="0"/>
          </a:br>
          <a:r>
            <a:rPr lang="ru-RU" dirty="0"/>
            <a:t/>
          </a:r>
          <a:br>
            <a:rPr lang="ru-RU" dirty="0"/>
          </a:br>
          <a:r>
            <a:rPr lang="ru-RU" dirty="0"/>
            <a:t>      </a:t>
          </a:r>
        </a:p>
      </cdr:txBody>
    </cdr:sp>
  </cdr:relSizeAnchor>
</c:userShapes>
</file>

<file path=ppt/drawings/drawing3.xml><?xml version="1.0" encoding="utf-8"?>
<c:userShapes xmlns:c="http://schemas.openxmlformats.org/drawingml/2006/chart">
  <cdr:relSizeAnchor xmlns:cdr="http://schemas.openxmlformats.org/drawingml/2006/chartDrawing">
    <cdr:from>
      <cdr:x>0.03626</cdr:x>
      <cdr:y>0.84374</cdr:y>
    </cdr:from>
    <cdr:to>
      <cdr:x>0.63715</cdr:x>
      <cdr:y>0.89607</cdr:y>
    </cdr:to>
    <cdr:sp macro="" textlink="">
      <cdr:nvSpPr>
        <cdr:cNvPr id="2" name="Заголовок 1"/>
        <cdr:cNvSpPr>
          <a:spLocks xmlns:a="http://schemas.openxmlformats.org/drawingml/2006/main" noGrp="1"/>
        </cdr:cNvSpPr>
      </cdr:nvSpPr>
      <cdr:spPr>
        <a:xfrm xmlns:a="http://schemas.openxmlformats.org/drawingml/2006/main">
          <a:off x="298376" y="4277072"/>
          <a:ext cx="4945099" cy="265268"/>
        </a:xfrm>
        <a:prstGeom xmlns:a="http://schemas.openxmlformats.org/drawingml/2006/main" prst="rect">
          <a:avLst/>
        </a:prstGeom>
      </cdr:spPr>
      <cdr:txBody>
        <a:bodyPr xmlns:a="http://schemas.openxmlformats.org/drawingml/2006/main" vert="horz" lIns="91440" tIns="45720" rIns="91440" bIns="45720" rtlCol="0" anchor="ctr">
          <a:normAutofit fontScale="90000"/>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dirty="0"/>
            <a:t/>
          </a:r>
          <a:br>
            <a:rPr lang="ru-RU" dirty="0"/>
          </a:br>
          <a:r>
            <a:rPr lang="ru-RU" dirty="0"/>
            <a:t/>
          </a:r>
          <a:br>
            <a:rPr lang="ru-RU" dirty="0"/>
          </a:br>
          <a:r>
            <a:rPr lang="ru-RU" dirty="0"/>
            <a:t/>
          </a:r>
          <a:br>
            <a:rPr lang="ru-RU" dirty="0"/>
          </a:br>
          <a:r>
            <a:rPr lang="ru-RU" dirty="0" smtClean="0"/>
            <a:t>          </a:t>
          </a:r>
          <a:r>
            <a:rPr lang="ru-RU" sz="3100" b="1" dirty="0" smtClean="0">
              <a:solidFill>
                <a:schemeClr val="tx1"/>
              </a:solidFill>
            </a:rPr>
            <a:t>Государственные услуги</a:t>
          </a:r>
          <a:r>
            <a:rPr lang="ru-RU" b="1" dirty="0">
              <a:solidFill>
                <a:schemeClr val="tx1"/>
              </a:solidFill>
            </a:rPr>
            <a:t/>
          </a:r>
          <a:br>
            <a:rPr lang="ru-RU" b="1" dirty="0">
              <a:solidFill>
                <a:schemeClr val="tx1"/>
              </a:solidFill>
            </a:rPr>
          </a:br>
          <a:r>
            <a:rPr lang="ru-RU" dirty="0"/>
            <a:t>      </a:t>
          </a:r>
        </a:p>
      </cdr:txBody>
    </cdr:sp>
  </cdr:relSizeAnchor>
</c:userShapes>
</file>

<file path=ppt/drawings/drawing4.xml><?xml version="1.0" encoding="utf-8"?>
<c:userShapes xmlns:c="http://schemas.openxmlformats.org/drawingml/2006/chart">
  <cdr:relSizeAnchor xmlns:cdr="http://schemas.openxmlformats.org/drawingml/2006/chartDrawing">
    <cdr:from>
      <cdr:x>0.38625</cdr:x>
      <cdr:y>0.59499</cdr:y>
    </cdr:from>
    <cdr:to>
      <cdr:x>0.4125</cdr:x>
      <cdr:y>0.67454</cdr:y>
    </cdr:to>
    <cdr:sp macro="" textlink="">
      <cdr:nvSpPr>
        <cdr:cNvPr id="2" name="TextBox 1"/>
        <cdr:cNvSpPr txBox="1"/>
      </cdr:nvSpPr>
      <cdr:spPr>
        <a:xfrm xmlns:a="http://schemas.openxmlformats.org/drawingml/2006/main">
          <a:off x="3178696" y="2692896"/>
          <a:ext cx="216024"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0.185</cdr:x>
      <cdr:y>0.26088</cdr:y>
    </cdr:from>
    <cdr:to>
      <cdr:x>0.255</cdr:x>
      <cdr:y>0.34043</cdr:y>
    </cdr:to>
    <cdr:sp macro="" textlink="">
      <cdr:nvSpPr>
        <cdr:cNvPr id="6" name="TextBox 5"/>
        <cdr:cNvSpPr txBox="1"/>
      </cdr:nvSpPr>
      <cdr:spPr>
        <a:xfrm xmlns:a="http://schemas.openxmlformats.org/drawingml/2006/main">
          <a:off x="1522512" y="1180728"/>
          <a:ext cx="576064"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dirty="0" smtClean="0"/>
            <a:t>3,1</a:t>
          </a:r>
          <a:r>
            <a:rPr lang="ru-RU" sz="1100" dirty="0" smtClean="0"/>
            <a:t>%</a:t>
          </a:r>
          <a:endParaRPr lang="ru-RU" sz="1100" dirty="0"/>
        </a:p>
      </cdr:txBody>
    </cdr:sp>
  </cdr:relSizeAnchor>
  <cdr:relSizeAnchor xmlns:cdr="http://schemas.openxmlformats.org/drawingml/2006/chartDrawing">
    <cdr:from>
      <cdr:x>0.36875</cdr:x>
      <cdr:y>0.35634</cdr:y>
    </cdr:from>
    <cdr:to>
      <cdr:x>0.43875</cdr:x>
      <cdr:y>0.40407</cdr:y>
    </cdr:to>
    <cdr:sp macro="" textlink="">
      <cdr:nvSpPr>
        <cdr:cNvPr id="7" name="TextBox 6"/>
        <cdr:cNvSpPr txBox="1"/>
      </cdr:nvSpPr>
      <cdr:spPr>
        <a:xfrm xmlns:a="http://schemas.openxmlformats.org/drawingml/2006/main">
          <a:off x="3034680" y="1612776"/>
          <a:ext cx="57606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dirty="0" smtClean="0"/>
            <a:t>3,1</a:t>
          </a:r>
          <a:r>
            <a:rPr lang="ru-RU" sz="1100" dirty="0" smtClean="0"/>
            <a:t>%</a:t>
          </a:r>
          <a:endParaRPr lang="ru-RU" sz="1100" dirty="0"/>
        </a:p>
      </cdr:txBody>
    </cdr:sp>
  </cdr:relSizeAnchor>
  <cdr:relSizeAnchor xmlns:cdr="http://schemas.openxmlformats.org/drawingml/2006/chartDrawing">
    <cdr:from>
      <cdr:x>0.61375</cdr:x>
      <cdr:y>0.16542</cdr:y>
    </cdr:from>
    <cdr:to>
      <cdr:x>0.68375</cdr:x>
      <cdr:y>0.21315</cdr:y>
    </cdr:to>
    <cdr:sp macro="" textlink="">
      <cdr:nvSpPr>
        <cdr:cNvPr id="8" name="TextBox 7"/>
        <cdr:cNvSpPr txBox="1"/>
      </cdr:nvSpPr>
      <cdr:spPr>
        <a:xfrm xmlns:a="http://schemas.openxmlformats.org/drawingml/2006/main">
          <a:off x="5050904" y="748680"/>
          <a:ext cx="57606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dirty="0" smtClean="0"/>
            <a:t>3,5</a:t>
          </a:r>
          <a:r>
            <a:rPr lang="ru-RU" sz="1100" dirty="0" smtClean="0"/>
            <a:t>%</a:t>
          </a:r>
          <a:endParaRPr lang="ru-RU" sz="1100" dirty="0"/>
        </a:p>
      </cdr:txBody>
    </cdr:sp>
  </cdr:relSizeAnchor>
  <cdr:relSizeAnchor xmlns:cdr="http://schemas.openxmlformats.org/drawingml/2006/chartDrawing">
    <cdr:from>
      <cdr:x>0.1675</cdr:x>
      <cdr:y>0.4518</cdr:y>
    </cdr:from>
    <cdr:to>
      <cdr:x>0.2375</cdr:x>
      <cdr:y>0.51544</cdr:y>
    </cdr:to>
    <cdr:sp macro="" textlink="">
      <cdr:nvSpPr>
        <cdr:cNvPr id="9" name="TextBox 8"/>
        <cdr:cNvSpPr txBox="1"/>
      </cdr:nvSpPr>
      <cdr:spPr>
        <a:xfrm xmlns:a="http://schemas.openxmlformats.org/drawingml/2006/main">
          <a:off x="1378496" y="2044824"/>
          <a:ext cx="576064"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dirty="0" smtClean="0"/>
            <a:t>4,6</a:t>
          </a:r>
          <a:r>
            <a:rPr lang="ru-RU" sz="1100" dirty="0" smtClean="0"/>
            <a:t>%</a:t>
          </a:r>
          <a:endParaRPr lang="ru-RU" sz="1100" dirty="0"/>
        </a:p>
      </cdr:txBody>
    </cdr:sp>
  </cdr:relSizeAnchor>
  <cdr:relSizeAnchor xmlns:cdr="http://schemas.openxmlformats.org/drawingml/2006/chartDrawing">
    <cdr:from>
      <cdr:x>0.38625</cdr:x>
      <cdr:y>0.6109</cdr:y>
    </cdr:from>
    <cdr:to>
      <cdr:x>0.45625</cdr:x>
      <cdr:y>0.65863</cdr:y>
    </cdr:to>
    <cdr:sp macro="" textlink="">
      <cdr:nvSpPr>
        <cdr:cNvPr id="10" name="TextBox 9"/>
        <cdr:cNvSpPr txBox="1"/>
      </cdr:nvSpPr>
      <cdr:spPr>
        <a:xfrm xmlns:a="http://schemas.openxmlformats.org/drawingml/2006/main">
          <a:off x="3178696" y="2764904"/>
          <a:ext cx="57606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dirty="0" smtClean="0"/>
            <a:t>5,4</a:t>
          </a:r>
          <a:r>
            <a:rPr lang="ru-RU" sz="1100" dirty="0" smtClean="0"/>
            <a:t>%</a:t>
          </a:r>
          <a:endParaRPr lang="ru-RU" sz="1100" dirty="0"/>
        </a:p>
      </cdr:txBody>
    </cdr:sp>
  </cdr:relSizeAnchor>
  <cdr:relSizeAnchor xmlns:cdr="http://schemas.openxmlformats.org/drawingml/2006/chartDrawing">
    <cdr:from>
      <cdr:x>0.605</cdr:x>
      <cdr:y>0.37225</cdr:y>
    </cdr:from>
    <cdr:to>
      <cdr:x>0.6925</cdr:x>
      <cdr:y>0.41998</cdr:y>
    </cdr:to>
    <cdr:sp macro="" textlink="">
      <cdr:nvSpPr>
        <cdr:cNvPr id="11" name="TextBox 10"/>
        <cdr:cNvSpPr txBox="1"/>
      </cdr:nvSpPr>
      <cdr:spPr>
        <a:xfrm xmlns:a="http://schemas.openxmlformats.org/drawingml/2006/main">
          <a:off x="4978908" y="1684790"/>
          <a:ext cx="720068" cy="216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dirty="0" smtClean="0"/>
            <a:t>8,8</a:t>
          </a:r>
          <a:r>
            <a:rPr lang="ru-RU" sz="1100" dirty="0" smtClean="0"/>
            <a:t>%</a:t>
          </a:r>
          <a:endParaRPr lang="ru-RU"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0.60163</cdr:x>
      <cdr:y>0.65082</cdr:y>
    </cdr:from>
    <cdr:to>
      <cdr:x>0.99187</cdr:x>
      <cdr:y>0.92306</cdr:y>
    </cdr:to>
    <cdr:sp macro="" textlink="">
      <cdr:nvSpPr>
        <cdr:cNvPr id="2" name="Прямоугольник 1"/>
        <cdr:cNvSpPr/>
      </cdr:nvSpPr>
      <cdr:spPr>
        <a:xfrm xmlns:a="http://schemas.openxmlformats.org/drawingml/2006/main">
          <a:off x="5328592" y="3384470"/>
          <a:ext cx="3456384" cy="1415772"/>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ru-RU" sz="3200" b="1" dirty="0" smtClean="0">
              <a:ea typeface="+mj-ea"/>
              <a:cs typeface="+mj-cs"/>
            </a:rPr>
            <a:t>  </a:t>
          </a:r>
          <a:r>
            <a:rPr lang="ru-RU" b="1" dirty="0"/>
            <a:t>Среднемесячная заработная плата одного работника учреждения в 2014 году составила 39 449,69 </a:t>
          </a:r>
          <a:r>
            <a:rPr lang="ru-RU" b="1" dirty="0" smtClean="0"/>
            <a:t>рублей.</a:t>
          </a:r>
          <a:endParaRPr lang="ru-RU"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A33EF7-3B29-42A8-BC47-CFC1AD04B16A}" type="datetimeFigureOut">
              <a:rPr lang="ru-RU" smtClean="0"/>
              <a:t>29.06.2015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3A3A1B-F286-45AA-8C6A-15DB19AE8D5A}" type="slidenum">
              <a:rPr lang="ru-RU" smtClean="0"/>
              <a:t>‹#›</a:t>
            </a:fld>
            <a:endParaRPr lang="ru-RU"/>
          </a:p>
        </p:txBody>
      </p:sp>
    </p:spTree>
    <p:extLst>
      <p:ext uri="{BB962C8B-B14F-4D97-AF65-F5344CB8AC3E}">
        <p14:creationId xmlns:p14="http://schemas.microsoft.com/office/powerpoint/2010/main" val="455288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13A3A1B-F286-45AA-8C6A-15DB19AE8D5A}" type="slidenum">
              <a:rPr lang="ru-RU" smtClean="0"/>
              <a:t>22</a:t>
            </a:fld>
            <a:endParaRPr lang="ru-RU"/>
          </a:p>
        </p:txBody>
      </p:sp>
    </p:spTree>
    <p:extLst>
      <p:ext uri="{BB962C8B-B14F-4D97-AF65-F5344CB8AC3E}">
        <p14:creationId xmlns:p14="http://schemas.microsoft.com/office/powerpoint/2010/main" val="411645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13A3A1B-F286-45AA-8C6A-15DB19AE8D5A}" type="slidenum">
              <a:rPr lang="ru-RU" smtClean="0"/>
              <a:t>32</a:t>
            </a:fld>
            <a:endParaRPr lang="ru-RU"/>
          </a:p>
        </p:txBody>
      </p:sp>
    </p:spTree>
    <p:extLst>
      <p:ext uri="{BB962C8B-B14F-4D97-AF65-F5344CB8AC3E}">
        <p14:creationId xmlns:p14="http://schemas.microsoft.com/office/powerpoint/2010/main" val="895881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909103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690154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50850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188062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29.06.2015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387017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29.06.2015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461694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29.06.2015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043359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29.06.2015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37084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29.06.2015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0276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29.06.2015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220636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29.06.2015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46749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29.06.2015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634865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gif"/><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852936"/>
            <a:ext cx="8229600" cy="1512168"/>
          </a:xfrm>
        </p:spPr>
        <p:txBody>
          <a:bodyPr>
            <a:normAutofit fontScale="90000"/>
          </a:bodyPr>
          <a:lstStyle/>
          <a:p>
            <a:r>
              <a:rPr lang="ru-RU" b="1" dirty="0"/>
              <a:t>ФГБУ «Хабаровский референтный центр Россельхознадзора» </a:t>
            </a:r>
            <a:endParaRPr lang="ru-RU" dirty="0"/>
          </a:p>
        </p:txBody>
      </p:sp>
      <p:pic>
        <p:nvPicPr>
          <p:cNvPr id="4" name="Picture 3" descr="C:\Documents and Settings\User\Мои документы\проекты\Омега-пресс\ger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60648"/>
            <a:ext cx="2016224" cy="2047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Documents and Settings\User\Мои документы\проекты\Омега-пресс\эмблема.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56176" y="260267"/>
            <a:ext cx="2078736" cy="2048256"/>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467544" y="5157192"/>
            <a:ext cx="8352928" cy="954107"/>
          </a:xfrm>
          <a:prstGeom prst="rect">
            <a:avLst/>
          </a:prstGeom>
        </p:spPr>
        <p:txBody>
          <a:bodyPr wrap="square">
            <a:spAutoFit/>
          </a:bodyPr>
          <a:lstStyle/>
          <a:p>
            <a:pPr algn="ctr"/>
            <a:r>
              <a:rPr lang="ru-RU" sz="2800" b="1" dirty="0">
                <a:latin typeface="+mj-lt"/>
              </a:rPr>
              <a:t>Материалы к заседанию Балансовой </a:t>
            </a:r>
            <a:r>
              <a:rPr lang="ru-RU" sz="2800" b="1" dirty="0" smtClean="0">
                <a:latin typeface="+mj-lt"/>
              </a:rPr>
              <a:t>комиссии</a:t>
            </a:r>
          </a:p>
          <a:p>
            <a:pPr algn="ctr"/>
            <a:r>
              <a:rPr lang="ru-RU" sz="2800" b="1" dirty="0" smtClean="0">
                <a:latin typeface="+mj-lt"/>
              </a:rPr>
              <a:t>  </a:t>
            </a:r>
            <a:r>
              <a:rPr lang="ru-RU" sz="2800" b="1" dirty="0">
                <a:latin typeface="+mj-lt"/>
              </a:rPr>
              <a:t>по итогам работы в 2014г. </a:t>
            </a:r>
          </a:p>
        </p:txBody>
      </p:sp>
    </p:spTree>
    <p:extLst>
      <p:ext uri="{BB962C8B-B14F-4D97-AF65-F5344CB8AC3E}">
        <p14:creationId xmlns:p14="http://schemas.microsoft.com/office/powerpoint/2010/main" val="179430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ПОВЫШЕНИЕ КВАЛИФИКАЦИИ</a:t>
            </a:r>
            <a:endParaRPr lang="ru-RU" b="1" dirty="0"/>
          </a:p>
        </p:txBody>
      </p:sp>
      <p:graphicFrame>
        <p:nvGraphicFramePr>
          <p:cNvPr id="7" name="Объект 6"/>
          <p:cNvGraphicFramePr>
            <a:graphicFrameLocks noGrp="1"/>
          </p:cNvGraphicFramePr>
          <p:nvPr>
            <p:ph idx="1"/>
            <p:extLst>
              <p:ext uri="{D42A27DB-BD31-4B8C-83A1-F6EECF244321}">
                <p14:modId xmlns:p14="http://schemas.microsoft.com/office/powerpoint/2010/main" val="733416742"/>
              </p:ext>
            </p:extLst>
          </p:nvPr>
        </p:nvGraphicFramePr>
        <p:xfrm>
          <a:off x="11038" y="1412776"/>
          <a:ext cx="9025457"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596336" y="188640"/>
            <a:ext cx="1440160" cy="369332"/>
          </a:xfrm>
          <a:prstGeom prst="rect">
            <a:avLst/>
          </a:prstGeom>
          <a:noFill/>
        </p:spPr>
        <p:txBody>
          <a:bodyPr wrap="square" rtlCol="0">
            <a:spAutoFit/>
          </a:bodyPr>
          <a:lstStyle/>
          <a:p>
            <a:r>
              <a:rPr lang="ru-RU" dirty="0" smtClean="0"/>
              <a:t>Слайд № 10</a:t>
            </a:r>
            <a:endParaRPr lang="ru-RU" dirty="0"/>
          </a:p>
        </p:txBody>
      </p:sp>
    </p:spTree>
    <p:extLst>
      <p:ext uri="{BB962C8B-B14F-4D97-AF65-F5344CB8AC3E}">
        <p14:creationId xmlns:p14="http://schemas.microsoft.com/office/powerpoint/2010/main" val="633023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ОСНАЩЁННОСТЬ ОБОРУДОВАНИЕМ</a:t>
            </a:r>
            <a:br>
              <a:rPr lang="ru-RU" b="1" dirty="0" smtClean="0"/>
            </a:br>
            <a:r>
              <a:rPr lang="ru-RU" sz="2700" b="1" dirty="0" smtClean="0"/>
              <a:t>В 2014 году приобретено </a:t>
            </a:r>
            <a:br>
              <a:rPr lang="ru-RU" sz="2700" b="1" dirty="0" smtClean="0"/>
            </a:br>
            <a:r>
              <a:rPr lang="ru-RU" sz="2700" b="1" dirty="0" smtClean="0"/>
              <a:t>лабораторного оборудования и мебели</a:t>
            </a:r>
            <a:r>
              <a:rPr lang="en-US" sz="2700" b="1" dirty="0" smtClean="0"/>
              <a:t>:</a:t>
            </a:r>
            <a:endParaRPr lang="ru-RU" sz="2700" b="1" dirty="0"/>
          </a:p>
        </p:txBody>
      </p:sp>
      <p:sp>
        <p:nvSpPr>
          <p:cNvPr id="8" name="Заголовок 1"/>
          <p:cNvSpPr>
            <a:spLocks noGrp="1"/>
          </p:cNvSpPr>
          <p:nvPr/>
        </p:nvSpPr>
        <p:spPr>
          <a:xfrm>
            <a:off x="683568" y="5445224"/>
            <a:ext cx="4176464" cy="1184586"/>
          </a:xfrm>
          <a:prstGeom prst="rect">
            <a:avLst/>
          </a:prstGeom>
        </p:spPr>
        <p:txBody>
          <a:bodyPr vert="horz" lIns="91440" tIns="45720" rIns="91440" bIns="45720" rtlCol="0" anchor="ctr">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dirty="0"/>
              <a:t/>
            </a:r>
            <a:br>
              <a:rPr lang="ru-RU" dirty="0"/>
            </a:br>
            <a:r>
              <a:rPr lang="ru-RU" sz="3800" dirty="0" smtClean="0">
                <a:latin typeface="+mj-lt"/>
              </a:rPr>
              <a:t> </a:t>
            </a:r>
            <a:r>
              <a:rPr lang="ru-RU" dirty="0" smtClean="0"/>
              <a:t>      </a:t>
            </a:r>
            <a:endParaRPr lang="ru-RU" dirty="0"/>
          </a:p>
        </p:txBody>
      </p:sp>
      <p:sp>
        <p:nvSpPr>
          <p:cNvPr id="3" name="TextBox 2"/>
          <p:cNvSpPr txBox="1"/>
          <p:nvPr/>
        </p:nvSpPr>
        <p:spPr>
          <a:xfrm>
            <a:off x="7668344" y="116632"/>
            <a:ext cx="1366080" cy="369332"/>
          </a:xfrm>
          <a:prstGeom prst="rect">
            <a:avLst/>
          </a:prstGeom>
          <a:noFill/>
        </p:spPr>
        <p:txBody>
          <a:bodyPr wrap="none" rtlCol="0">
            <a:spAutoFit/>
          </a:bodyPr>
          <a:lstStyle/>
          <a:p>
            <a:r>
              <a:rPr lang="ru-RU" dirty="0" smtClean="0"/>
              <a:t>Слайд № 11</a:t>
            </a:r>
            <a:endParaRPr lang="ru-RU" dirty="0"/>
          </a:p>
        </p:txBody>
      </p:sp>
      <p:graphicFrame>
        <p:nvGraphicFramePr>
          <p:cNvPr id="13" name="Объект 12"/>
          <p:cNvGraphicFramePr>
            <a:graphicFrameLocks noGrp="1"/>
          </p:cNvGraphicFramePr>
          <p:nvPr>
            <p:ph idx="1"/>
            <p:extLst>
              <p:ext uri="{D42A27DB-BD31-4B8C-83A1-F6EECF244321}">
                <p14:modId xmlns:p14="http://schemas.microsoft.com/office/powerpoint/2010/main" val="4111501700"/>
              </p:ext>
            </p:extLst>
          </p:nvPr>
        </p:nvGraphicFramePr>
        <p:xfrm>
          <a:off x="251520" y="1527519"/>
          <a:ext cx="8577224" cy="4205738"/>
        </p:xfrm>
        <a:graphic>
          <a:graphicData uri="http://schemas.openxmlformats.org/drawingml/2006/chart">
            <c:chart xmlns:c="http://schemas.openxmlformats.org/drawingml/2006/chart" xmlns:r="http://schemas.openxmlformats.org/officeDocument/2006/relationships" r:id="rId2"/>
          </a:graphicData>
        </a:graphic>
      </p:graphicFrame>
      <p:sp>
        <p:nvSpPr>
          <p:cNvPr id="6" name="Заголовок 1"/>
          <p:cNvSpPr>
            <a:spLocks noGrp="1"/>
          </p:cNvSpPr>
          <p:nvPr/>
        </p:nvSpPr>
        <p:spPr>
          <a:xfrm>
            <a:off x="683568" y="5741370"/>
            <a:ext cx="7992888" cy="888440"/>
          </a:xfrm>
          <a:prstGeom prst="rect">
            <a:avLst/>
          </a:prstGeom>
        </p:spPr>
        <p:txBody>
          <a:bodyPr vert="horz" lIns="91440" tIns="45720" rIns="91440" bIns="45720" rtlCol="0" anchor="ctr">
            <a:normAutofit fontScale="77500" lnSpcReduction="200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dirty="0"/>
              <a:t/>
            </a:r>
            <a:br>
              <a:rPr lang="ru-RU" dirty="0"/>
            </a:br>
            <a:r>
              <a:rPr lang="ru-RU" sz="3800" dirty="0" smtClean="0">
                <a:latin typeface="+mj-lt"/>
              </a:rPr>
              <a:t> </a:t>
            </a:r>
            <a:r>
              <a:rPr lang="ru-RU" sz="2400" b="1" dirty="0"/>
              <a:t>В настоящее время   потребность в оборудовании </a:t>
            </a:r>
            <a:r>
              <a:rPr lang="ru-RU" sz="2400" b="1" dirty="0" smtClean="0"/>
              <a:t>составляет </a:t>
            </a:r>
            <a:r>
              <a:rPr lang="ru-RU" sz="2400" b="1" dirty="0"/>
              <a:t>около 10%.</a:t>
            </a:r>
            <a:r>
              <a:rPr lang="ru-RU" sz="2300" b="1" dirty="0">
                <a:solidFill>
                  <a:schemeClr val="tx1"/>
                </a:solidFill>
                <a:latin typeface="+mj-lt"/>
              </a:rPr>
              <a:t/>
            </a:r>
            <a:br>
              <a:rPr lang="ru-RU" sz="2300" b="1" dirty="0">
                <a:solidFill>
                  <a:schemeClr val="tx1"/>
                </a:solidFill>
                <a:latin typeface="+mj-lt"/>
              </a:rPr>
            </a:br>
            <a:r>
              <a:rPr lang="ru-RU" dirty="0"/>
              <a:t>      </a:t>
            </a:r>
          </a:p>
        </p:txBody>
      </p:sp>
    </p:spTree>
    <p:extLst>
      <p:ext uri="{BB962C8B-B14F-4D97-AF65-F5344CB8AC3E}">
        <p14:creationId xmlns:p14="http://schemas.microsoft.com/office/powerpoint/2010/main" val="1196820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931224" cy="1143000"/>
          </a:xfrm>
        </p:spPr>
        <p:txBody>
          <a:bodyPr>
            <a:noAutofit/>
          </a:bodyPr>
          <a:lstStyle/>
          <a:p>
            <a:r>
              <a:rPr lang="ru-RU" sz="3600" b="1" dirty="0" smtClean="0"/>
              <a:t>ОСНАЩЁННОСТЬ НОРМАТИВНО-ТЕХНИЧЕСКОЙ ДОКУМЕНТАЦИЕЙ</a:t>
            </a:r>
            <a:endParaRPr lang="ru-RU" sz="3600" b="1" dirty="0"/>
          </a:p>
        </p:txBody>
      </p:sp>
      <p:pic>
        <p:nvPicPr>
          <p:cNvPr id="4" name="Объект 4"/>
          <p:cNvPicPr>
            <a:picLocks noGrp="1"/>
          </p:cNvPicPr>
          <p:nvPr>
            <p:ph idx="1"/>
          </p:nvPr>
        </p:nvPicPr>
        <p:blipFill>
          <a:blip r:embed="rId2"/>
          <a:stretch>
            <a:fillRect/>
          </a:stretch>
        </p:blipFill>
        <p:spPr>
          <a:xfrm>
            <a:off x="2159732" y="1556792"/>
            <a:ext cx="5040560" cy="3312368"/>
          </a:xfrm>
          <a:prstGeom prst="rect">
            <a:avLst/>
          </a:prstGeom>
        </p:spPr>
      </p:pic>
      <p:sp>
        <p:nvSpPr>
          <p:cNvPr id="5" name="Заголовок 1"/>
          <p:cNvSpPr>
            <a:spLocks noGrp="1"/>
          </p:cNvSpPr>
          <p:nvPr/>
        </p:nvSpPr>
        <p:spPr>
          <a:xfrm>
            <a:off x="699556" y="4941168"/>
            <a:ext cx="7992888" cy="1688642"/>
          </a:xfrm>
          <a:prstGeom prst="rect">
            <a:avLst/>
          </a:prstGeom>
        </p:spPr>
        <p:txBody>
          <a:bodyPr vert="horz" lIns="91440" tIns="45720" rIns="91440" bIns="45720" rtlCol="0" anchor="ctr">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dirty="0"/>
              <a:t/>
            </a:r>
            <a:br>
              <a:rPr lang="ru-RU" dirty="0"/>
            </a:br>
            <a:r>
              <a:rPr lang="ru-RU" sz="1800" b="1" dirty="0" smtClean="0">
                <a:latin typeface="+mj-lt"/>
              </a:rPr>
              <a:t> </a:t>
            </a:r>
            <a:r>
              <a:rPr lang="ru-RU" sz="2000" b="1" dirty="0" smtClean="0">
                <a:latin typeface="+mj-lt"/>
              </a:rPr>
              <a:t>Специалисты </a:t>
            </a:r>
            <a:r>
              <a:rPr lang="ru-RU" sz="2000" b="1" dirty="0">
                <a:latin typeface="+mj-lt"/>
              </a:rPr>
              <a:t>лаборатории  </a:t>
            </a:r>
            <a:r>
              <a:rPr lang="ru-RU" sz="2000" b="1" dirty="0" smtClean="0">
                <a:latin typeface="+mj-lt"/>
              </a:rPr>
              <a:t>работают в ИПС </a:t>
            </a:r>
            <a:r>
              <a:rPr lang="ru-RU" sz="2000" b="1" dirty="0">
                <a:latin typeface="+mj-lt"/>
              </a:rPr>
              <a:t>«</a:t>
            </a:r>
            <a:r>
              <a:rPr lang="ru-RU" sz="2000" b="1" dirty="0" err="1">
                <a:latin typeface="+mj-lt"/>
              </a:rPr>
              <a:t>Техэксперт</a:t>
            </a:r>
            <a:r>
              <a:rPr lang="ru-RU" sz="2000" dirty="0">
                <a:latin typeface="+mj-lt"/>
              </a:rPr>
              <a:t>»</a:t>
            </a:r>
            <a:r>
              <a:rPr lang="ru-RU" sz="2000" b="1" dirty="0" smtClean="0">
                <a:latin typeface="+mj-lt"/>
              </a:rPr>
              <a:t> </a:t>
            </a:r>
            <a:r>
              <a:rPr lang="ru-RU" sz="2000" b="1" dirty="0">
                <a:latin typeface="+mj-lt"/>
              </a:rPr>
              <a:t>с </a:t>
            </a:r>
            <a:r>
              <a:rPr lang="ru-RU" sz="2000" b="1" dirty="0" smtClean="0">
                <a:latin typeface="+mj-lt"/>
              </a:rPr>
              <a:t>ежедневно обновляемыми </a:t>
            </a:r>
            <a:r>
              <a:rPr lang="ru-RU" sz="2000" b="1" dirty="0">
                <a:latin typeface="+mj-lt"/>
              </a:rPr>
              <a:t>(актуализированными) электронными версиями ГОСТов, ПНД Ф, методик, инструкций, СанПиН и других документов</a:t>
            </a:r>
            <a:r>
              <a:rPr lang="ru-RU" sz="2000" b="1" dirty="0" smtClean="0">
                <a:latin typeface="+mj-lt"/>
              </a:rPr>
              <a:t>      </a:t>
            </a:r>
            <a:endParaRPr lang="ru-RU" sz="2000" b="1" dirty="0">
              <a:latin typeface="+mj-lt"/>
            </a:endParaRPr>
          </a:p>
        </p:txBody>
      </p:sp>
      <p:sp>
        <p:nvSpPr>
          <p:cNvPr id="6" name="Заголовок 1"/>
          <p:cNvSpPr>
            <a:spLocks noGrp="1"/>
          </p:cNvSpPr>
          <p:nvPr/>
        </p:nvSpPr>
        <p:spPr>
          <a:xfrm>
            <a:off x="683568" y="5445224"/>
            <a:ext cx="7992888" cy="1184586"/>
          </a:xfrm>
          <a:prstGeom prst="rect">
            <a:avLst/>
          </a:prstGeom>
        </p:spPr>
        <p:txBody>
          <a:bodyPr vert="horz" lIns="91440" tIns="45720" rIns="91440" bIns="45720" rtlCol="0" anchor="ctr">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dirty="0"/>
              <a:t/>
            </a:r>
            <a:br>
              <a:rPr lang="ru-RU" dirty="0"/>
            </a:br>
            <a:r>
              <a:rPr lang="ru-RU" sz="3800" dirty="0" smtClean="0">
                <a:latin typeface="+mj-lt"/>
              </a:rPr>
              <a:t> </a:t>
            </a:r>
            <a:r>
              <a:rPr lang="ru-RU" sz="2400" b="1" dirty="0" smtClean="0"/>
              <a:t> </a:t>
            </a:r>
            <a:endParaRPr lang="ru-RU" dirty="0"/>
          </a:p>
        </p:txBody>
      </p:sp>
      <p:sp>
        <p:nvSpPr>
          <p:cNvPr id="3" name="TextBox 2"/>
          <p:cNvSpPr txBox="1"/>
          <p:nvPr/>
        </p:nvSpPr>
        <p:spPr>
          <a:xfrm>
            <a:off x="7596336" y="36971"/>
            <a:ext cx="1512168" cy="369332"/>
          </a:xfrm>
          <a:prstGeom prst="rect">
            <a:avLst/>
          </a:prstGeom>
          <a:noFill/>
        </p:spPr>
        <p:txBody>
          <a:bodyPr wrap="square" rtlCol="0">
            <a:spAutoFit/>
          </a:bodyPr>
          <a:lstStyle/>
          <a:p>
            <a:r>
              <a:rPr lang="ru-RU" dirty="0" smtClean="0"/>
              <a:t>Слайд № 12</a:t>
            </a:r>
          </a:p>
        </p:txBody>
      </p:sp>
    </p:spTree>
    <p:extLst>
      <p:ext uri="{BB962C8B-B14F-4D97-AF65-F5344CB8AC3E}">
        <p14:creationId xmlns:p14="http://schemas.microsoft.com/office/powerpoint/2010/main" val="3386168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504056"/>
          </a:xfrm>
        </p:spPr>
        <p:txBody>
          <a:bodyPr>
            <a:normAutofit fontScale="90000"/>
          </a:bodyPr>
          <a:lstStyle/>
          <a:p>
            <a:r>
              <a:rPr lang="ru-RU" b="1" dirty="0" smtClean="0"/>
              <a:t>УЧАСТИЕ В </a:t>
            </a:r>
            <a:r>
              <a:rPr lang="ru-RU" b="1" dirty="0" err="1" smtClean="0"/>
              <a:t>МСИ</a:t>
            </a:r>
            <a:endParaRPr lang="ru-RU" b="1" dirty="0"/>
          </a:p>
        </p:txBody>
      </p:sp>
      <p:graphicFrame>
        <p:nvGraphicFramePr>
          <p:cNvPr id="5" name="Таблица 4"/>
          <p:cNvGraphicFramePr>
            <a:graphicFrameLocks noGrp="1"/>
          </p:cNvGraphicFramePr>
          <p:nvPr>
            <p:extLst>
              <p:ext uri="{D42A27DB-BD31-4B8C-83A1-F6EECF244321}">
                <p14:modId xmlns:p14="http://schemas.microsoft.com/office/powerpoint/2010/main" val="1879735912"/>
              </p:ext>
            </p:extLst>
          </p:nvPr>
        </p:nvGraphicFramePr>
        <p:xfrm>
          <a:off x="107504" y="692696"/>
          <a:ext cx="8928990" cy="6298598"/>
        </p:xfrm>
        <a:graphic>
          <a:graphicData uri="http://schemas.openxmlformats.org/drawingml/2006/table">
            <a:tbl>
              <a:tblPr firstRow="1" bandRow="1">
                <a:tableStyleId>{5C22544A-7EE6-4342-B048-85BDC9FD1C3A}</a:tableStyleId>
              </a:tblPr>
              <a:tblGrid>
                <a:gridCol w="2232247"/>
                <a:gridCol w="1656185"/>
                <a:gridCol w="1468962"/>
                <a:gridCol w="1411358"/>
                <a:gridCol w="1008112"/>
                <a:gridCol w="1152126"/>
              </a:tblGrid>
              <a:tr h="864096">
                <a:tc>
                  <a:txBody>
                    <a:bodyPr/>
                    <a:lstStyle/>
                    <a:p>
                      <a:r>
                        <a:rPr lang="ru-RU" sz="1800" b="1" kern="1200" dirty="0" smtClean="0">
                          <a:solidFill>
                            <a:schemeClr val="lt1"/>
                          </a:solidFill>
                          <a:effectLst/>
                          <a:latin typeface="+mn-lt"/>
                          <a:ea typeface="+mn-ea"/>
                          <a:cs typeface="+mn-cs"/>
                        </a:rPr>
                        <a:t>Координатор</a:t>
                      </a:r>
                    </a:p>
                    <a:p>
                      <a:r>
                        <a:rPr lang="ru-RU" sz="1800" b="1" kern="1200" dirty="0" err="1" smtClean="0">
                          <a:solidFill>
                            <a:schemeClr val="lt1"/>
                          </a:solidFill>
                          <a:effectLst/>
                          <a:latin typeface="+mn-lt"/>
                          <a:ea typeface="+mn-ea"/>
                          <a:cs typeface="+mn-cs"/>
                        </a:rPr>
                        <a:t>МСИ</a:t>
                      </a:r>
                      <a:endParaRPr lang="ru-RU" dirty="0"/>
                    </a:p>
                  </a:txBody>
                  <a:tcPr/>
                </a:tc>
                <a:tc>
                  <a:txBody>
                    <a:bodyPr/>
                    <a:lstStyle/>
                    <a:p>
                      <a:r>
                        <a:rPr lang="ru-RU" sz="1800" b="1" kern="1200" dirty="0" smtClean="0">
                          <a:solidFill>
                            <a:schemeClr val="lt1"/>
                          </a:solidFill>
                          <a:effectLst/>
                          <a:latin typeface="+mn-lt"/>
                          <a:ea typeface="+mn-ea"/>
                          <a:cs typeface="+mn-cs"/>
                        </a:rPr>
                        <a:t>Вид</a:t>
                      </a:r>
                      <a:endParaRPr lang="ru-RU" dirty="0"/>
                    </a:p>
                  </a:txBody>
                  <a:tcPr/>
                </a:tc>
                <a:tc>
                  <a:txBody>
                    <a:bodyPr/>
                    <a:lstStyle/>
                    <a:p>
                      <a:r>
                        <a:rPr lang="ru-RU" sz="1800" b="1" kern="1200" dirty="0" smtClean="0">
                          <a:solidFill>
                            <a:schemeClr val="lt1"/>
                          </a:solidFill>
                          <a:effectLst/>
                          <a:latin typeface="+mn-lt"/>
                          <a:ea typeface="+mn-ea"/>
                          <a:cs typeface="+mn-cs"/>
                        </a:rPr>
                        <a:t>Количество образцов (раундов)</a:t>
                      </a:r>
                      <a:endParaRPr lang="ru-RU" dirty="0"/>
                    </a:p>
                  </a:txBody>
                  <a:tcPr/>
                </a:tc>
                <a:tc>
                  <a:txBody>
                    <a:bodyPr/>
                    <a:lstStyle/>
                    <a:p>
                      <a:r>
                        <a:rPr lang="ru-RU" sz="1800" b="1" kern="1200" dirty="0" smtClean="0">
                          <a:solidFill>
                            <a:schemeClr val="lt1"/>
                          </a:solidFill>
                          <a:effectLst/>
                          <a:latin typeface="+mn-lt"/>
                          <a:ea typeface="+mn-ea"/>
                          <a:cs typeface="+mn-cs"/>
                        </a:rPr>
                        <a:t>Количество исследований</a:t>
                      </a:r>
                      <a:endParaRPr lang="ru-RU" dirty="0"/>
                    </a:p>
                  </a:txBody>
                  <a:tcPr/>
                </a:tc>
                <a:tc gridSpan="2">
                  <a:txBody>
                    <a:bodyPr/>
                    <a:lstStyle/>
                    <a:p>
                      <a:r>
                        <a:rPr lang="ru-RU" sz="1800" b="1" kern="1200" dirty="0" smtClean="0">
                          <a:solidFill>
                            <a:schemeClr val="lt1"/>
                          </a:solidFill>
                          <a:effectLst/>
                          <a:latin typeface="+mn-lt"/>
                          <a:ea typeface="+mn-ea"/>
                          <a:cs typeface="+mn-cs"/>
                        </a:rPr>
                        <a:t>Кол-во / %  приемлемых результатов</a:t>
                      </a:r>
                      <a:endParaRPr lang="ru-RU" dirty="0"/>
                    </a:p>
                  </a:txBody>
                  <a:tcPr/>
                </a:tc>
                <a:tc hMerge="1">
                  <a:txBody>
                    <a:bodyPr/>
                    <a:lstStyle/>
                    <a:p>
                      <a:endParaRPr lang="ru-RU"/>
                    </a:p>
                  </a:txBody>
                  <a:tcPr/>
                </a:tc>
              </a:tr>
              <a:tr h="470310">
                <a:tc>
                  <a:txBody>
                    <a:bodyPr/>
                    <a:lstStyle/>
                    <a:p>
                      <a:r>
                        <a:rPr lang="ru-RU" sz="1400" kern="1200" dirty="0" err="1" smtClean="0">
                          <a:solidFill>
                            <a:schemeClr val="dk1"/>
                          </a:solidFill>
                          <a:effectLst/>
                          <a:latin typeface="+mn-lt"/>
                          <a:ea typeface="+mn-ea"/>
                          <a:cs typeface="+mn-cs"/>
                        </a:rPr>
                        <a:t>ФГБУ</a:t>
                      </a:r>
                      <a:r>
                        <a:rPr lang="ru-RU" sz="1400" kern="1200" dirty="0" smtClean="0">
                          <a:solidFill>
                            <a:schemeClr val="dk1"/>
                          </a:solidFill>
                          <a:effectLst/>
                          <a:latin typeface="+mn-lt"/>
                          <a:ea typeface="+mn-ea"/>
                          <a:cs typeface="+mn-cs"/>
                        </a:rPr>
                        <a:t> «Центр оценки качества зерна»</a:t>
                      </a:r>
                      <a:endParaRPr lang="ru-RU" sz="1400" dirty="0">
                        <a:latin typeface="+mn-lt"/>
                      </a:endParaRPr>
                    </a:p>
                  </a:txBody>
                  <a:tcPr/>
                </a:tc>
                <a:tc>
                  <a:txBody>
                    <a:bodyPr/>
                    <a:lstStyle/>
                    <a:p>
                      <a:r>
                        <a:rPr lang="ru-RU" sz="1400" kern="1200" dirty="0" smtClean="0">
                          <a:solidFill>
                            <a:schemeClr val="dk1"/>
                          </a:solidFill>
                          <a:effectLst/>
                          <a:latin typeface="+mn-lt"/>
                          <a:ea typeface="+mn-ea"/>
                          <a:cs typeface="+mn-cs"/>
                        </a:rPr>
                        <a:t>Анализ зерна</a:t>
                      </a:r>
                      <a:endParaRPr lang="ru-RU" sz="1400" dirty="0">
                        <a:latin typeface="+mn-lt"/>
                      </a:endParaRPr>
                    </a:p>
                  </a:txBody>
                  <a:tcPr/>
                </a:tc>
                <a:tc>
                  <a:txBody>
                    <a:bodyPr/>
                    <a:lstStyle/>
                    <a:p>
                      <a:r>
                        <a:rPr lang="ru-RU" sz="1400" dirty="0" smtClean="0">
                          <a:latin typeface="+mn-lt"/>
                        </a:rPr>
                        <a:t>6</a:t>
                      </a:r>
                      <a:endParaRPr lang="ru-RU" sz="1400" dirty="0">
                        <a:latin typeface="+mn-lt"/>
                      </a:endParaRPr>
                    </a:p>
                  </a:txBody>
                  <a:tcPr/>
                </a:tc>
                <a:tc>
                  <a:txBody>
                    <a:bodyPr/>
                    <a:lstStyle/>
                    <a:p>
                      <a:r>
                        <a:rPr lang="ru-RU" sz="1400" dirty="0" smtClean="0">
                          <a:latin typeface="+mn-lt"/>
                        </a:rPr>
                        <a:t>20</a:t>
                      </a:r>
                      <a:endParaRPr lang="ru-RU" sz="1400" dirty="0">
                        <a:latin typeface="+mn-lt"/>
                      </a:endParaRPr>
                    </a:p>
                  </a:txBody>
                  <a:tcPr/>
                </a:tc>
                <a:tc>
                  <a:txBody>
                    <a:bodyPr/>
                    <a:lstStyle/>
                    <a:p>
                      <a:r>
                        <a:rPr lang="ru-RU" sz="1400" dirty="0" smtClean="0">
                          <a:latin typeface="+mn-lt"/>
                        </a:rPr>
                        <a:t>16</a:t>
                      </a:r>
                      <a:endParaRPr lang="ru-RU" sz="1400" dirty="0">
                        <a:latin typeface="+mn-lt"/>
                      </a:endParaRPr>
                    </a:p>
                  </a:txBody>
                  <a:tcPr/>
                </a:tc>
                <a:tc>
                  <a:txBody>
                    <a:bodyPr/>
                    <a:lstStyle/>
                    <a:p>
                      <a:r>
                        <a:rPr lang="ru-RU" sz="1400" dirty="0" smtClean="0">
                          <a:latin typeface="+mn-lt"/>
                        </a:rPr>
                        <a:t>80</a:t>
                      </a:r>
                      <a:endParaRPr lang="ru-RU" sz="1400" dirty="0">
                        <a:latin typeface="+mn-lt"/>
                      </a:endParaRPr>
                    </a:p>
                  </a:txBody>
                  <a:tcPr/>
                </a:tc>
              </a:tr>
              <a:tr h="170838">
                <a:tc rowSpan="2">
                  <a:txBody>
                    <a:bodyPr/>
                    <a:lstStyle/>
                    <a:p>
                      <a:r>
                        <a:rPr lang="ru-RU" sz="1400" kern="1200" dirty="0" err="1" smtClean="0">
                          <a:solidFill>
                            <a:schemeClr val="dk1"/>
                          </a:solidFill>
                          <a:effectLst/>
                          <a:latin typeface="+mn-lt"/>
                          <a:ea typeface="+mn-ea"/>
                          <a:cs typeface="+mn-cs"/>
                        </a:rPr>
                        <a:t>ФГБУ</a:t>
                      </a:r>
                      <a:r>
                        <a:rPr lang="ru-RU" sz="1400" kern="1200" dirty="0" smtClean="0">
                          <a:solidFill>
                            <a:schemeClr val="dk1"/>
                          </a:solidFill>
                          <a:effectLst/>
                          <a:latin typeface="+mn-lt"/>
                          <a:ea typeface="+mn-ea"/>
                          <a:cs typeface="+mn-cs"/>
                        </a:rPr>
                        <a:t> «Белгородская </a:t>
                      </a:r>
                      <a:r>
                        <a:rPr lang="ru-RU" sz="1400" kern="1200" dirty="0" err="1" smtClean="0">
                          <a:solidFill>
                            <a:schemeClr val="dk1"/>
                          </a:solidFill>
                          <a:effectLst/>
                          <a:latin typeface="+mn-lt"/>
                          <a:ea typeface="+mn-ea"/>
                          <a:cs typeface="+mn-cs"/>
                        </a:rPr>
                        <a:t>МВЛ</a:t>
                      </a:r>
                      <a:r>
                        <a:rPr lang="ru-RU" sz="1400" kern="1200" dirty="0" smtClean="0">
                          <a:solidFill>
                            <a:schemeClr val="dk1"/>
                          </a:solidFill>
                          <a:effectLst/>
                          <a:latin typeface="+mn-lt"/>
                          <a:ea typeface="+mn-ea"/>
                          <a:cs typeface="+mn-cs"/>
                        </a:rPr>
                        <a:t>» </a:t>
                      </a:r>
                      <a:endParaRPr lang="ru-RU" sz="1400" dirty="0">
                        <a:latin typeface="+mn-lt"/>
                      </a:endParaRPr>
                    </a:p>
                  </a:txBody>
                  <a:tcPr/>
                </a:tc>
                <a:tc rowSpan="2">
                  <a:txBody>
                    <a:bodyPr/>
                    <a:lstStyle/>
                    <a:p>
                      <a:r>
                        <a:rPr lang="ru-RU" sz="1400" kern="1200" dirty="0" smtClean="0">
                          <a:solidFill>
                            <a:schemeClr val="dk1"/>
                          </a:solidFill>
                          <a:effectLst/>
                          <a:latin typeface="+mn-lt"/>
                          <a:ea typeface="+mn-ea"/>
                          <a:cs typeface="+mn-cs"/>
                        </a:rPr>
                        <a:t>Анализ семян</a:t>
                      </a:r>
                      <a:endParaRPr lang="ru-RU" sz="1400" dirty="0">
                        <a:latin typeface="+mn-lt"/>
                      </a:endParaRPr>
                    </a:p>
                  </a:txBody>
                  <a:tcPr/>
                </a:tc>
                <a:tc>
                  <a:txBody>
                    <a:bodyPr/>
                    <a:lstStyle/>
                    <a:p>
                      <a:r>
                        <a:rPr lang="ru-RU" sz="1400" dirty="0" smtClean="0">
                          <a:latin typeface="+mn-lt"/>
                        </a:rPr>
                        <a:t>1</a:t>
                      </a:r>
                      <a:endParaRPr lang="ru-RU" sz="1400" dirty="0">
                        <a:latin typeface="+mn-lt"/>
                      </a:endParaRPr>
                    </a:p>
                  </a:txBody>
                  <a:tcPr/>
                </a:tc>
                <a:tc>
                  <a:txBody>
                    <a:bodyPr/>
                    <a:lstStyle/>
                    <a:p>
                      <a:r>
                        <a:rPr lang="ru-RU" sz="1400" dirty="0" smtClean="0">
                          <a:latin typeface="+mn-lt"/>
                        </a:rPr>
                        <a:t>4</a:t>
                      </a:r>
                      <a:endParaRPr lang="ru-RU" sz="1400" dirty="0">
                        <a:latin typeface="+mn-lt"/>
                      </a:endParaRPr>
                    </a:p>
                  </a:txBody>
                  <a:tcPr/>
                </a:tc>
                <a:tc>
                  <a:txBody>
                    <a:bodyPr/>
                    <a:lstStyle/>
                    <a:p>
                      <a:r>
                        <a:rPr lang="ru-RU" sz="1400" dirty="0" smtClean="0">
                          <a:latin typeface="+mn-lt"/>
                        </a:rPr>
                        <a:t>4</a:t>
                      </a:r>
                      <a:endParaRPr lang="ru-RU" sz="1400" dirty="0">
                        <a:latin typeface="+mn-lt"/>
                      </a:endParaRPr>
                    </a:p>
                  </a:txBody>
                  <a:tcPr/>
                </a:tc>
                <a:tc>
                  <a:txBody>
                    <a:bodyPr/>
                    <a:lstStyle/>
                    <a:p>
                      <a:r>
                        <a:rPr lang="ru-RU" sz="1400" dirty="0" smtClean="0">
                          <a:latin typeface="+mn-lt"/>
                        </a:rPr>
                        <a:t>92</a:t>
                      </a:r>
                      <a:endParaRPr lang="ru-RU" sz="1400" dirty="0">
                        <a:latin typeface="+mn-lt"/>
                      </a:endParaRPr>
                    </a:p>
                  </a:txBody>
                  <a:tcPr/>
                </a:tc>
              </a:tr>
              <a:tr h="209558">
                <a:tc vMerge="1">
                  <a:txBody>
                    <a:bodyPr/>
                    <a:lstStyle/>
                    <a:p>
                      <a:endParaRPr lang="ru-RU" dirty="0"/>
                    </a:p>
                  </a:txBody>
                  <a:tcPr/>
                </a:tc>
                <a:tc vMerge="1">
                  <a:txBody>
                    <a:bodyPr/>
                    <a:lstStyle/>
                    <a:p>
                      <a:endParaRPr lang="ru-RU" dirty="0"/>
                    </a:p>
                  </a:txBody>
                  <a:tcPr/>
                </a:tc>
                <a:tc>
                  <a:txBody>
                    <a:bodyPr/>
                    <a:lstStyle/>
                    <a:p>
                      <a:r>
                        <a:rPr lang="ru-RU" sz="1400" dirty="0" smtClean="0">
                          <a:latin typeface="+mn-lt"/>
                        </a:rPr>
                        <a:t>1</a:t>
                      </a:r>
                      <a:endParaRPr lang="ru-RU" sz="1400" dirty="0">
                        <a:latin typeface="+mn-lt"/>
                      </a:endParaRPr>
                    </a:p>
                  </a:txBody>
                  <a:tcPr/>
                </a:tc>
                <a:tc>
                  <a:txBody>
                    <a:bodyPr/>
                    <a:lstStyle/>
                    <a:p>
                      <a:r>
                        <a:rPr lang="ru-RU" sz="1400" dirty="0" smtClean="0">
                          <a:latin typeface="+mn-lt"/>
                        </a:rPr>
                        <a:t>4</a:t>
                      </a:r>
                      <a:endParaRPr lang="ru-RU" sz="1400" dirty="0">
                        <a:latin typeface="+mn-lt"/>
                      </a:endParaRPr>
                    </a:p>
                  </a:txBody>
                  <a:tcPr/>
                </a:tc>
                <a:tc>
                  <a:txBody>
                    <a:bodyPr/>
                    <a:lstStyle/>
                    <a:p>
                      <a:r>
                        <a:rPr lang="ru-RU" sz="1400" dirty="0" smtClean="0">
                          <a:latin typeface="+mn-lt"/>
                        </a:rPr>
                        <a:t>4</a:t>
                      </a:r>
                      <a:endParaRPr lang="ru-RU" sz="1400" dirty="0">
                        <a:latin typeface="+mn-lt"/>
                      </a:endParaRPr>
                    </a:p>
                  </a:txBody>
                  <a:tcPr/>
                </a:tc>
                <a:tc>
                  <a:txBody>
                    <a:bodyPr/>
                    <a:lstStyle/>
                    <a:p>
                      <a:r>
                        <a:rPr lang="ru-RU" sz="1400" dirty="0" smtClean="0">
                          <a:latin typeface="+mn-lt"/>
                        </a:rPr>
                        <a:t>95</a:t>
                      </a:r>
                      <a:endParaRPr lang="ru-RU" sz="1400" dirty="0">
                        <a:latin typeface="+mn-lt"/>
                      </a:endParaRPr>
                    </a:p>
                  </a:txBody>
                  <a:tcPr/>
                </a:tc>
              </a:tr>
              <a:tr h="408814">
                <a:tc>
                  <a:txBody>
                    <a:bodyPr/>
                    <a:lstStyle/>
                    <a:p>
                      <a:r>
                        <a:rPr lang="ru-RU" sz="1400" kern="1200" dirty="0" smtClean="0">
                          <a:solidFill>
                            <a:schemeClr val="dk1"/>
                          </a:solidFill>
                          <a:effectLst/>
                          <a:latin typeface="+mn-lt"/>
                          <a:ea typeface="+mn-ea"/>
                          <a:cs typeface="+mn-cs"/>
                        </a:rPr>
                        <a:t>Аналитический центр «Роса»</a:t>
                      </a:r>
                      <a:endParaRPr lang="ru-RU" sz="1400" dirty="0">
                        <a:latin typeface="+mn-lt"/>
                      </a:endParaRPr>
                    </a:p>
                  </a:txBody>
                  <a:tcPr/>
                </a:tc>
                <a:tc>
                  <a:txBody>
                    <a:bodyPr/>
                    <a:lstStyle/>
                    <a:p>
                      <a:r>
                        <a:rPr lang="ru-RU" sz="1400" kern="1200" dirty="0" smtClean="0">
                          <a:solidFill>
                            <a:schemeClr val="dk1"/>
                          </a:solidFill>
                          <a:effectLst/>
                          <a:latin typeface="+mn-lt"/>
                          <a:ea typeface="+mn-ea"/>
                          <a:cs typeface="+mn-cs"/>
                        </a:rPr>
                        <a:t>Анализ воды</a:t>
                      </a:r>
                      <a:endParaRPr lang="ru-RU" sz="1400" dirty="0">
                        <a:latin typeface="+mn-lt"/>
                      </a:endParaRPr>
                    </a:p>
                  </a:txBody>
                  <a:tcPr/>
                </a:tc>
                <a:tc>
                  <a:txBody>
                    <a:bodyPr/>
                    <a:lstStyle/>
                    <a:p>
                      <a:r>
                        <a:rPr lang="ru-RU" sz="1400" dirty="0" smtClean="0">
                          <a:latin typeface="+mn-lt"/>
                        </a:rPr>
                        <a:t>1</a:t>
                      </a:r>
                      <a:endParaRPr lang="ru-RU" sz="1400" dirty="0">
                        <a:latin typeface="+mn-lt"/>
                      </a:endParaRPr>
                    </a:p>
                  </a:txBody>
                  <a:tcPr/>
                </a:tc>
                <a:tc>
                  <a:txBody>
                    <a:bodyPr/>
                    <a:lstStyle/>
                    <a:p>
                      <a:r>
                        <a:rPr lang="ru-RU" sz="1400" dirty="0" smtClean="0">
                          <a:latin typeface="+mn-lt"/>
                        </a:rPr>
                        <a:t>3</a:t>
                      </a:r>
                      <a:endParaRPr lang="ru-RU" sz="1400" dirty="0">
                        <a:latin typeface="+mn-lt"/>
                      </a:endParaRPr>
                    </a:p>
                  </a:txBody>
                  <a:tcPr/>
                </a:tc>
                <a:tc>
                  <a:txBody>
                    <a:bodyPr/>
                    <a:lstStyle/>
                    <a:p>
                      <a:r>
                        <a:rPr lang="ru-RU" sz="1400" dirty="0" smtClean="0">
                          <a:latin typeface="+mn-lt"/>
                        </a:rPr>
                        <a:t>2</a:t>
                      </a:r>
                      <a:endParaRPr lang="ru-RU" sz="1400" dirty="0">
                        <a:latin typeface="+mn-lt"/>
                      </a:endParaRPr>
                    </a:p>
                  </a:txBody>
                  <a:tcPr/>
                </a:tc>
                <a:tc>
                  <a:txBody>
                    <a:bodyPr/>
                    <a:lstStyle/>
                    <a:p>
                      <a:r>
                        <a:rPr lang="ru-RU" sz="1400" dirty="0" smtClean="0">
                          <a:latin typeface="+mn-lt"/>
                        </a:rPr>
                        <a:t>67</a:t>
                      </a:r>
                      <a:endParaRPr lang="ru-RU" sz="1400" dirty="0">
                        <a:latin typeface="+mn-lt"/>
                      </a:endParaRPr>
                    </a:p>
                  </a:txBody>
                  <a:tcPr/>
                </a:tc>
              </a:tr>
              <a:tr h="466718">
                <a:tc>
                  <a:txBody>
                    <a:bodyPr/>
                    <a:lstStyle/>
                    <a:p>
                      <a:r>
                        <a:rPr lang="ru-RU" sz="1400" kern="1200" dirty="0" err="1" smtClean="0">
                          <a:solidFill>
                            <a:schemeClr val="dk1"/>
                          </a:solidFill>
                          <a:effectLst/>
                          <a:latin typeface="+mn-lt"/>
                          <a:ea typeface="+mn-ea"/>
                          <a:cs typeface="+mn-cs"/>
                        </a:rPr>
                        <a:t>ФГБУ</a:t>
                      </a:r>
                      <a:r>
                        <a:rPr lang="ru-RU" sz="1400" kern="1200" dirty="0" smtClean="0">
                          <a:solidFill>
                            <a:schemeClr val="dk1"/>
                          </a:solidFill>
                          <a:effectLst/>
                          <a:latin typeface="+mn-lt"/>
                          <a:ea typeface="+mn-ea"/>
                          <a:cs typeface="+mn-cs"/>
                        </a:rPr>
                        <a:t> «Ростовский референтный центр»</a:t>
                      </a:r>
                      <a:endParaRPr lang="ru-RU" sz="1400" dirty="0">
                        <a:latin typeface="+mn-lt"/>
                      </a:endParaRPr>
                    </a:p>
                  </a:txBody>
                  <a:tcPr/>
                </a:tc>
                <a:tc>
                  <a:txBody>
                    <a:bodyPr/>
                    <a:lstStyle/>
                    <a:p>
                      <a:r>
                        <a:rPr lang="ru-RU" sz="1400" kern="1200" dirty="0" smtClean="0">
                          <a:solidFill>
                            <a:schemeClr val="dk1"/>
                          </a:solidFill>
                          <a:effectLst/>
                          <a:latin typeface="+mn-lt"/>
                          <a:ea typeface="+mn-ea"/>
                          <a:cs typeface="+mn-cs"/>
                        </a:rPr>
                        <a:t>Анализ почв</a:t>
                      </a:r>
                      <a:endParaRPr lang="ru-RU" sz="1400" dirty="0">
                        <a:latin typeface="+mn-lt"/>
                      </a:endParaRPr>
                    </a:p>
                  </a:txBody>
                  <a:tcPr/>
                </a:tc>
                <a:tc>
                  <a:txBody>
                    <a:bodyPr/>
                    <a:lstStyle/>
                    <a:p>
                      <a:r>
                        <a:rPr lang="ru-RU" sz="1400" dirty="0" smtClean="0">
                          <a:latin typeface="+mn-lt"/>
                        </a:rPr>
                        <a:t>2</a:t>
                      </a:r>
                      <a:endParaRPr lang="ru-RU" sz="1400" dirty="0">
                        <a:latin typeface="+mn-lt"/>
                      </a:endParaRPr>
                    </a:p>
                  </a:txBody>
                  <a:tcPr/>
                </a:tc>
                <a:tc>
                  <a:txBody>
                    <a:bodyPr/>
                    <a:lstStyle/>
                    <a:p>
                      <a:r>
                        <a:rPr lang="ru-RU" sz="1400" dirty="0" smtClean="0">
                          <a:latin typeface="+mn-lt"/>
                        </a:rPr>
                        <a:t>8</a:t>
                      </a:r>
                      <a:endParaRPr lang="ru-RU" sz="1400" dirty="0">
                        <a:latin typeface="+mn-lt"/>
                      </a:endParaRPr>
                    </a:p>
                  </a:txBody>
                  <a:tcPr/>
                </a:tc>
                <a:tc>
                  <a:txBody>
                    <a:bodyPr/>
                    <a:lstStyle/>
                    <a:p>
                      <a:r>
                        <a:rPr lang="ru-RU" sz="1400" dirty="0" smtClean="0">
                          <a:latin typeface="+mn-lt"/>
                        </a:rPr>
                        <a:t>7</a:t>
                      </a:r>
                      <a:endParaRPr lang="ru-RU" sz="1400" dirty="0">
                        <a:latin typeface="+mn-lt"/>
                      </a:endParaRPr>
                    </a:p>
                  </a:txBody>
                  <a:tcPr/>
                </a:tc>
                <a:tc>
                  <a:txBody>
                    <a:bodyPr/>
                    <a:lstStyle/>
                    <a:p>
                      <a:r>
                        <a:rPr lang="ru-RU" sz="1400" dirty="0" smtClean="0">
                          <a:latin typeface="+mn-lt"/>
                        </a:rPr>
                        <a:t>88</a:t>
                      </a:r>
                      <a:endParaRPr lang="ru-RU" sz="1400" dirty="0">
                        <a:latin typeface="+mn-lt"/>
                      </a:endParaRPr>
                    </a:p>
                  </a:txBody>
                  <a:tcPr/>
                </a:tc>
              </a:tr>
              <a:tr h="250446">
                <a:tc rowSpan="2">
                  <a:txBody>
                    <a:bodyPr/>
                    <a:lstStyle/>
                    <a:p>
                      <a:r>
                        <a:rPr lang="ru-RU" sz="1400" kern="1200" dirty="0" err="1" smtClean="0">
                          <a:solidFill>
                            <a:schemeClr val="dk1"/>
                          </a:solidFill>
                          <a:effectLst/>
                          <a:latin typeface="+mn-lt"/>
                          <a:ea typeface="+mn-ea"/>
                          <a:cs typeface="+mn-cs"/>
                        </a:rPr>
                        <a:t>ФГБУ</a:t>
                      </a:r>
                      <a:r>
                        <a:rPr lang="ru-RU" sz="1400" kern="1200" dirty="0" smtClean="0">
                          <a:solidFill>
                            <a:schemeClr val="dk1"/>
                          </a:solidFill>
                          <a:effectLst/>
                          <a:latin typeface="+mn-lt"/>
                          <a:ea typeface="+mn-ea"/>
                          <a:cs typeface="+mn-cs"/>
                        </a:rPr>
                        <a:t> «</a:t>
                      </a:r>
                      <a:r>
                        <a:rPr lang="ru-RU" sz="1400" kern="1200" dirty="0" err="1" smtClean="0">
                          <a:solidFill>
                            <a:schemeClr val="dk1"/>
                          </a:solidFill>
                          <a:effectLst/>
                          <a:latin typeface="+mn-lt"/>
                          <a:ea typeface="+mn-ea"/>
                          <a:cs typeface="+mn-cs"/>
                        </a:rPr>
                        <a:t>ВГНКИ</a:t>
                      </a:r>
                      <a:r>
                        <a:rPr lang="ru-RU" sz="1400" kern="1200" dirty="0" smtClean="0">
                          <a:solidFill>
                            <a:schemeClr val="dk1"/>
                          </a:solidFill>
                          <a:effectLst/>
                          <a:latin typeface="+mn-lt"/>
                          <a:ea typeface="+mn-ea"/>
                          <a:cs typeface="+mn-cs"/>
                        </a:rPr>
                        <a:t>»</a:t>
                      </a:r>
                      <a:endParaRPr lang="ru-RU" sz="1400" dirty="0">
                        <a:latin typeface="+mn-lt"/>
                      </a:endParaRPr>
                    </a:p>
                  </a:txBody>
                  <a:tcPr/>
                </a:tc>
                <a:tc>
                  <a:txBody>
                    <a:bodyPr/>
                    <a:lstStyle/>
                    <a:p>
                      <a:r>
                        <a:rPr lang="ru-RU" sz="1400" dirty="0" err="1" smtClean="0">
                          <a:latin typeface="+mn-lt"/>
                        </a:rPr>
                        <a:t>ГМО</a:t>
                      </a:r>
                      <a:endParaRPr lang="ru-RU" sz="1400" dirty="0">
                        <a:latin typeface="+mn-lt"/>
                      </a:endParaRPr>
                    </a:p>
                  </a:txBody>
                  <a:tcPr/>
                </a:tc>
                <a:tc>
                  <a:txBody>
                    <a:bodyPr/>
                    <a:lstStyle/>
                    <a:p>
                      <a:r>
                        <a:rPr lang="ru-RU" sz="1400" dirty="0" smtClean="0">
                          <a:latin typeface="+mn-lt"/>
                        </a:rPr>
                        <a:t>1</a:t>
                      </a:r>
                      <a:endParaRPr lang="ru-RU" sz="1400" dirty="0">
                        <a:latin typeface="+mn-lt"/>
                      </a:endParaRPr>
                    </a:p>
                  </a:txBody>
                  <a:tcPr/>
                </a:tc>
                <a:tc>
                  <a:txBody>
                    <a:bodyPr/>
                    <a:lstStyle/>
                    <a:p>
                      <a:r>
                        <a:rPr lang="ru-RU" sz="1400" dirty="0" smtClean="0">
                          <a:latin typeface="+mn-lt"/>
                        </a:rPr>
                        <a:t>10</a:t>
                      </a:r>
                      <a:endParaRPr lang="ru-RU" sz="1400" dirty="0">
                        <a:latin typeface="+mn-lt"/>
                      </a:endParaRPr>
                    </a:p>
                  </a:txBody>
                  <a:tcPr/>
                </a:tc>
                <a:tc>
                  <a:txBody>
                    <a:bodyPr/>
                    <a:lstStyle/>
                    <a:p>
                      <a:r>
                        <a:rPr lang="ru-RU" sz="1400" dirty="0" smtClean="0">
                          <a:latin typeface="+mn-lt"/>
                        </a:rPr>
                        <a:t>9</a:t>
                      </a:r>
                      <a:endParaRPr lang="ru-RU" sz="1400" dirty="0">
                        <a:latin typeface="+mn-lt"/>
                      </a:endParaRPr>
                    </a:p>
                  </a:txBody>
                  <a:tcPr/>
                </a:tc>
                <a:tc>
                  <a:txBody>
                    <a:bodyPr/>
                    <a:lstStyle/>
                    <a:p>
                      <a:r>
                        <a:rPr lang="ru-RU" sz="1400" dirty="0" smtClean="0">
                          <a:latin typeface="+mn-lt"/>
                        </a:rPr>
                        <a:t>90</a:t>
                      </a:r>
                      <a:endParaRPr lang="ru-RU" sz="1400" dirty="0">
                        <a:latin typeface="+mn-lt"/>
                      </a:endParaRPr>
                    </a:p>
                  </a:txBody>
                  <a:tcPr/>
                </a:tc>
              </a:tr>
              <a:tr h="305686">
                <a:tc vMerge="1">
                  <a:txBody>
                    <a:bodyPr/>
                    <a:lstStyle/>
                    <a:p>
                      <a:endParaRPr lang="ru-RU" sz="1400" dirty="0"/>
                    </a:p>
                  </a:txBody>
                  <a:tcPr/>
                </a:tc>
                <a:tc>
                  <a:txBody>
                    <a:bodyPr/>
                    <a:lstStyle/>
                    <a:p>
                      <a:r>
                        <a:rPr lang="ru-RU" sz="1400" dirty="0" smtClean="0">
                          <a:latin typeface="+mn-lt"/>
                        </a:rPr>
                        <a:t>ДНК</a:t>
                      </a:r>
                      <a:endParaRPr lang="ru-RU" sz="1400" dirty="0">
                        <a:latin typeface="+mn-lt"/>
                      </a:endParaRPr>
                    </a:p>
                  </a:txBody>
                  <a:tcPr/>
                </a:tc>
                <a:tc>
                  <a:txBody>
                    <a:bodyPr/>
                    <a:lstStyle/>
                    <a:p>
                      <a:r>
                        <a:rPr lang="ru-RU" sz="1400" dirty="0" smtClean="0">
                          <a:latin typeface="+mn-lt"/>
                        </a:rPr>
                        <a:t>1</a:t>
                      </a:r>
                      <a:endParaRPr lang="ru-RU" sz="1400" dirty="0">
                        <a:latin typeface="+mn-lt"/>
                      </a:endParaRPr>
                    </a:p>
                  </a:txBody>
                  <a:tcPr/>
                </a:tc>
                <a:tc>
                  <a:txBody>
                    <a:bodyPr/>
                    <a:lstStyle/>
                    <a:p>
                      <a:r>
                        <a:rPr lang="ru-RU" sz="1400" dirty="0" smtClean="0">
                          <a:latin typeface="+mn-lt"/>
                        </a:rPr>
                        <a:t>10</a:t>
                      </a:r>
                      <a:endParaRPr lang="ru-RU" sz="1400" dirty="0">
                        <a:latin typeface="+mn-lt"/>
                      </a:endParaRPr>
                    </a:p>
                  </a:txBody>
                  <a:tcPr/>
                </a:tc>
                <a:tc>
                  <a:txBody>
                    <a:bodyPr/>
                    <a:lstStyle/>
                    <a:p>
                      <a:r>
                        <a:rPr lang="ru-RU" sz="1400" dirty="0" smtClean="0">
                          <a:latin typeface="+mn-lt"/>
                        </a:rPr>
                        <a:t>7</a:t>
                      </a:r>
                      <a:endParaRPr lang="ru-RU" sz="1400" dirty="0">
                        <a:latin typeface="+mn-lt"/>
                      </a:endParaRPr>
                    </a:p>
                  </a:txBody>
                  <a:tcPr/>
                </a:tc>
                <a:tc>
                  <a:txBody>
                    <a:bodyPr/>
                    <a:lstStyle/>
                    <a:p>
                      <a:r>
                        <a:rPr lang="ru-RU" sz="1400" dirty="0" smtClean="0">
                          <a:latin typeface="+mn-lt"/>
                        </a:rPr>
                        <a:t>70</a:t>
                      </a:r>
                      <a:endParaRPr lang="ru-RU" sz="1400" dirty="0">
                        <a:latin typeface="+mn-lt"/>
                      </a:endParaRPr>
                    </a:p>
                  </a:txBody>
                  <a:tcPr/>
                </a:tc>
              </a:tr>
              <a:tr h="393328">
                <a:tc>
                  <a:txBody>
                    <a:bodyPr/>
                    <a:lstStyle/>
                    <a:p>
                      <a:r>
                        <a:rPr lang="ru-RU" sz="1400" kern="1200" dirty="0" smtClean="0">
                          <a:solidFill>
                            <a:schemeClr val="dk1"/>
                          </a:solidFill>
                          <a:effectLst/>
                          <a:latin typeface="+mn-lt"/>
                          <a:ea typeface="+mn-ea"/>
                          <a:cs typeface="+mn-cs"/>
                        </a:rPr>
                        <a:t>Каунасский технолог. </a:t>
                      </a:r>
                      <a:r>
                        <a:rPr lang="ru-RU" sz="1400" kern="1200" baseline="0" dirty="0" smtClean="0">
                          <a:solidFill>
                            <a:schemeClr val="dk1"/>
                          </a:solidFill>
                          <a:effectLst/>
                          <a:latin typeface="+mn-lt"/>
                          <a:ea typeface="+mn-ea"/>
                          <a:cs typeface="+mn-cs"/>
                        </a:rPr>
                        <a:t> у</a:t>
                      </a:r>
                      <a:r>
                        <a:rPr lang="ru-RU" sz="1400" kern="1200" dirty="0" smtClean="0">
                          <a:solidFill>
                            <a:schemeClr val="dk1"/>
                          </a:solidFill>
                          <a:effectLst/>
                          <a:latin typeface="+mn-lt"/>
                          <a:ea typeface="+mn-ea"/>
                          <a:cs typeface="+mn-cs"/>
                        </a:rPr>
                        <a:t>ниверситет </a:t>
                      </a:r>
                      <a:endParaRPr lang="ru-RU" sz="1400" dirty="0">
                        <a:latin typeface="+mn-lt"/>
                      </a:endParaRPr>
                    </a:p>
                  </a:txBody>
                  <a:tcPr/>
                </a:tc>
                <a:tc>
                  <a:txBody>
                    <a:bodyPr/>
                    <a:lstStyle/>
                    <a:p>
                      <a:r>
                        <a:rPr lang="ru-RU" sz="1400" kern="1200" dirty="0" smtClean="0">
                          <a:solidFill>
                            <a:schemeClr val="dk1"/>
                          </a:solidFill>
                          <a:effectLst/>
                          <a:latin typeface="+mn-lt"/>
                          <a:ea typeface="+mn-ea"/>
                          <a:cs typeface="+mn-cs"/>
                        </a:rPr>
                        <a:t>Сенсорный анализ</a:t>
                      </a:r>
                      <a:endParaRPr lang="ru-RU" sz="1400" dirty="0">
                        <a:latin typeface="+mn-lt"/>
                      </a:endParaRPr>
                    </a:p>
                  </a:txBody>
                  <a:tcPr/>
                </a:tc>
                <a:tc>
                  <a:txBody>
                    <a:bodyPr/>
                    <a:lstStyle/>
                    <a:p>
                      <a:r>
                        <a:rPr lang="ru-RU" sz="1400" dirty="0" smtClean="0">
                          <a:latin typeface="+mn-lt"/>
                        </a:rPr>
                        <a:t>1</a:t>
                      </a:r>
                      <a:endParaRPr lang="ru-RU" sz="1400" dirty="0">
                        <a:latin typeface="+mn-lt"/>
                      </a:endParaRPr>
                    </a:p>
                  </a:txBody>
                  <a:tcPr/>
                </a:tc>
                <a:tc>
                  <a:txBody>
                    <a:bodyPr/>
                    <a:lstStyle/>
                    <a:p>
                      <a:r>
                        <a:rPr lang="ru-RU" sz="1400" dirty="0" smtClean="0">
                          <a:latin typeface="+mn-lt"/>
                        </a:rPr>
                        <a:t>3</a:t>
                      </a:r>
                      <a:endParaRPr lang="ru-RU" sz="1400" dirty="0">
                        <a:latin typeface="+mn-lt"/>
                      </a:endParaRPr>
                    </a:p>
                  </a:txBody>
                  <a:tcPr/>
                </a:tc>
                <a:tc>
                  <a:txBody>
                    <a:bodyPr/>
                    <a:lstStyle/>
                    <a:p>
                      <a:r>
                        <a:rPr lang="ru-RU" sz="1400" dirty="0" smtClean="0">
                          <a:latin typeface="+mn-lt"/>
                        </a:rPr>
                        <a:t>3</a:t>
                      </a:r>
                      <a:endParaRPr lang="ru-RU" sz="1400" dirty="0">
                        <a:latin typeface="+mn-lt"/>
                      </a:endParaRPr>
                    </a:p>
                  </a:txBody>
                  <a:tcPr/>
                </a:tc>
                <a:tc>
                  <a:txBody>
                    <a:bodyPr/>
                    <a:lstStyle/>
                    <a:p>
                      <a:r>
                        <a:rPr lang="ru-RU" sz="1400" dirty="0" smtClean="0">
                          <a:latin typeface="+mn-lt"/>
                        </a:rPr>
                        <a:t>100</a:t>
                      </a:r>
                      <a:endParaRPr lang="ru-RU" sz="1400" dirty="0">
                        <a:latin typeface="+mn-lt"/>
                      </a:endParaRPr>
                    </a:p>
                  </a:txBody>
                  <a:tcPr/>
                </a:tc>
              </a:tr>
              <a:tr h="393328">
                <a:tc rowSpan="4">
                  <a:txBody>
                    <a:bodyPr/>
                    <a:lstStyle/>
                    <a:p>
                      <a:r>
                        <a:rPr lang="ru-RU" sz="1400" kern="1200" dirty="0" err="1" smtClean="0">
                          <a:solidFill>
                            <a:schemeClr val="dk1"/>
                          </a:solidFill>
                          <a:effectLst/>
                          <a:latin typeface="+mn-lt"/>
                          <a:ea typeface="+mn-ea"/>
                          <a:cs typeface="+mn-cs"/>
                        </a:rPr>
                        <a:t>ФГБУ</a:t>
                      </a:r>
                      <a:r>
                        <a:rPr lang="ru-RU" sz="1400" kern="1200" dirty="0" smtClean="0">
                          <a:solidFill>
                            <a:schemeClr val="dk1"/>
                          </a:solidFill>
                          <a:effectLst/>
                          <a:latin typeface="+mn-lt"/>
                          <a:ea typeface="+mn-ea"/>
                          <a:cs typeface="+mn-cs"/>
                        </a:rPr>
                        <a:t> «</a:t>
                      </a:r>
                      <a:r>
                        <a:rPr lang="ru-RU" sz="1400" kern="1200" dirty="0" err="1" smtClean="0">
                          <a:solidFill>
                            <a:schemeClr val="dk1"/>
                          </a:solidFill>
                          <a:effectLst/>
                          <a:latin typeface="+mn-lt"/>
                          <a:ea typeface="+mn-ea"/>
                          <a:cs typeface="+mn-cs"/>
                        </a:rPr>
                        <a:t>ЦНМВЛ</a:t>
                      </a:r>
                      <a:r>
                        <a:rPr lang="ru-RU" sz="1400" kern="1200" dirty="0" smtClean="0">
                          <a:solidFill>
                            <a:schemeClr val="dk1"/>
                          </a:solidFill>
                          <a:effectLst/>
                          <a:latin typeface="+mn-lt"/>
                          <a:ea typeface="+mn-ea"/>
                          <a:cs typeface="+mn-cs"/>
                        </a:rPr>
                        <a:t>»</a:t>
                      </a:r>
                      <a:endParaRPr lang="ru-RU" sz="1400" dirty="0">
                        <a:latin typeface="+mn-lt"/>
                      </a:endParaRPr>
                    </a:p>
                  </a:txBody>
                  <a:tcPr/>
                </a:tc>
                <a:tc>
                  <a:txBody>
                    <a:bodyPr/>
                    <a:lstStyle/>
                    <a:p>
                      <a:r>
                        <a:rPr lang="ru-RU" sz="1400" dirty="0" smtClean="0">
                          <a:latin typeface="+mn-lt"/>
                        </a:rPr>
                        <a:t>Анализ</a:t>
                      </a:r>
                      <a:r>
                        <a:rPr lang="ru-RU" sz="1400" baseline="0" dirty="0" smtClean="0">
                          <a:latin typeface="+mn-lt"/>
                        </a:rPr>
                        <a:t> зерна </a:t>
                      </a:r>
                      <a:endParaRPr lang="ru-RU" sz="1400" dirty="0">
                        <a:latin typeface="+mn-lt"/>
                      </a:endParaRPr>
                    </a:p>
                  </a:txBody>
                  <a:tcPr/>
                </a:tc>
                <a:tc>
                  <a:txBody>
                    <a:bodyPr/>
                    <a:lstStyle/>
                    <a:p>
                      <a:r>
                        <a:rPr lang="ru-RU" sz="1400" dirty="0" smtClean="0">
                          <a:latin typeface="+mn-lt"/>
                        </a:rPr>
                        <a:t>1</a:t>
                      </a:r>
                      <a:endParaRPr lang="ru-RU" sz="1400" dirty="0">
                        <a:latin typeface="+mn-lt"/>
                      </a:endParaRPr>
                    </a:p>
                  </a:txBody>
                  <a:tcPr/>
                </a:tc>
                <a:tc>
                  <a:txBody>
                    <a:bodyPr/>
                    <a:lstStyle/>
                    <a:p>
                      <a:r>
                        <a:rPr lang="ru-RU" sz="1400" dirty="0" smtClean="0">
                          <a:latin typeface="+mn-lt"/>
                        </a:rPr>
                        <a:t>5</a:t>
                      </a:r>
                      <a:endParaRPr lang="ru-RU" sz="1400" dirty="0">
                        <a:latin typeface="+mn-lt"/>
                      </a:endParaRPr>
                    </a:p>
                  </a:txBody>
                  <a:tcPr/>
                </a:tc>
                <a:tc>
                  <a:txBody>
                    <a:bodyPr/>
                    <a:lstStyle/>
                    <a:p>
                      <a:r>
                        <a:rPr lang="ru-RU" sz="1400" dirty="0" smtClean="0">
                          <a:latin typeface="+mn-lt"/>
                        </a:rPr>
                        <a:t>4</a:t>
                      </a:r>
                      <a:endParaRPr lang="ru-RU" sz="1400" dirty="0">
                        <a:latin typeface="+mn-lt"/>
                      </a:endParaRPr>
                    </a:p>
                  </a:txBody>
                  <a:tcPr/>
                </a:tc>
                <a:tc>
                  <a:txBody>
                    <a:bodyPr/>
                    <a:lstStyle/>
                    <a:p>
                      <a:r>
                        <a:rPr lang="ru-RU" sz="1400" dirty="0" smtClean="0">
                          <a:latin typeface="+mn-lt"/>
                        </a:rPr>
                        <a:t>80</a:t>
                      </a:r>
                      <a:endParaRPr lang="ru-RU" sz="1400" dirty="0">
                        <a:latin typeface="+mn-lt"/>
                      </a:endParaRPr>
                    </a:p>
                  </a:txBody>
                  <a:tcPr/>
                </a:tc>
              </a:tr>
              <a:tr h="393328">
                <a:tc vMerge="1">
                  <a:txBody>
                    <a:bodyPr/>
                    <a:lstStyle/>
                    <a:p>
                      <a:endParaRPr lang="ru-RU" sz="1400" dirty="0"/>
                    </a:p>
                  </a:txBody>
                  <a:tcPr/>
                </a:tc>
                <a:tc>
                  <a:txBody>
                    <a:bodyPr/>
                    <a:lstStyle/>
                    <a:p>
                      <a:r>
                        <a:rPr lang="ru-RU" sz="1400" kern="1200" dirty="0" smtClean="0">
                          <a:solidFill>
                            <a:schemeClr val="dk1"/>
                          </a:solidFill>
                          <a:effectLst/>
                          <a:latin typeface="+mn-lt"/>
                          <a:ea typeface="+mn-ea"/>
                          <a:cs typeface="+mn-cs"/>
                        </a:rPr>
                        <a:t>Анализ воды</a:t>
                      </a:r>
                      <a:endParaRPr lang="ru-RU" sz="1400" dirty="0">
                        <a:latin typeface="+mn-lt"/>
                      </a:endParaRPr>
                    </a:p>
                  </a:txBody>
                  <a:tcPr/>
                </a:tc>
                <a:tc>
                  <a:txBody>
                    <a:bodyPr/>
                    <a:lstStyle/>
                    <a:p>
                      <a:r>
                        <a:rPr lang="ru-RU" sz="1400" dirty="0" smtClean="0">
                          <a:latin typeface="+mn-lt"/>
                        </a:rPr>
                        <a:t>1</a:t>
                      </a:r>
                      <a:endParaRPr lang="ru-RU" sz="1400" dirty="0">
                        <a:latin typeface="+mn-lt"/>
                      </a:endParaRPr>
                    </a:p>
                  </a:txBody>
                  <a:tcPr/>
                </a:tc>
                <a:tc>
                  <a:txBody>
                    <a:bodyPr/>
                    <a:lstStyle/>
                    <a:p>
                      <a:r>
                        <a:rPr lang="ru-RU" sz="1400" dirty="0" smtClean="0">
                          <a:latin typeface="+mn-lt"/>
                        </a:rPr>
                        <a:t>2</a:t>
                      </a:r>
                      <a:endParaRPr lang="ru-RU" sz="1400" dirty="0">
                        <a:latin typeface="+mn-lt"/>
                      </a:endParaRPr>
                    </a:p>
                  </a:txBody>
                  <a:tcPr/>
                </a:tc>
                <a:tc>
                  <a:txBody>
                    <a:bodyPr/>
                    <a:lstStyle/>
                    <a:p>
                      <a:r>
                        <a:rPr lang="ru-RU" sz="1400" dirty="0" smtClean="0">
                          <a:latin typeface="+mn-lt"/>
                        </a:rPr>
                        <a:t>1</a:t>
                      </a:r>
                      <a:endParaRPr lang="ru-RU" sz="1400" dirty="0">
                        <a:latin typeface="+mn-lt"/>
                      </a:endParaRPr>
                    </a:p>
                  </a:txBody>
                  <a:tcPr/>
                </a:tc>
                <a:tc>
                  <a:txBody>
                    <a:bodyPr/>
                    <a:lstStyle/>
                    <a:p>
                      <a:r>
                        <a:rPr lang="ru-RU" sz="1400" dirty="0" smtClean="0">
                          <a:latin typeface="+mn-lt"/>
                        </a:rPr>
                        <a:t>50</a:t>
                      </a:r>
                      <a:endParaRPr lang="ru-RU" sz="1400" dirty="0">
                        <a:latin typeface="+mn-lt"/>
                      </a:endParaRPr>
                    </a:p>
                  </a:txBody>
                  <a:tcPr/>
                </a:tc>
              </a:tr>
              <a:tr h="393328">
                <a:tc vMerge="1">
                  <a:txBody>
                    <a:bodyPr/>
                    <a:lstStyle/>
                    <a:p>
                      <a:endParaRPr lang="ru-RU" sz="1400" dirty="0"/>
                    </a:p>
                  </a:txBody>
                  <a:tcPr/>
                </a:tc>
                <a:tc>
                  <a:txBody>
                    <a:bodyPr/>
                    <a:lstStyle/>
                    <a:p>
                      <a:r>
                        <a:rPr lang="ru-RU" sz="1400" kern="1200" dirty="0" smtClean="0">
                          <a:solidFill>
                            <a:schemeClr val="dk1"/>
                          </a:solidFill>
                          <a:effectLst/>
                          <a:latin typeface="+mn-lt"/>
                          <a:ea typeface="+mn-ea"/>
                          <a:cs typeface="+mn-cs"/>
                        </a:rPr>
                        <a:t>Диагностика гельминтозов</a:t>
                      </a:r>
                      <a:endParaRPr lang="ru-RU" sz="1400" dirty="0">
                        <a:latin typeface="+mn-lt"/>
                      </a:endParaRPr>
                    </a:p>
                  </a:txBody>
                  <a:tcPr/>
                </a:tc>
                <a:tc>
                  <a:txBody>
                    <a:bodyPr/>
                    <a:lstStyle/>
                    <a:p>
                      <a:r>
                        <a:rPr lang="ru-RU" sz="1400" dirty="0" smtClean="0">
                          <a:latin typeface="+mn-lt"/>
                        </a:rPr>
                        <a:t>3</a:t>
                      </a:r>
                      <a:endParaRPr lang="ru-RU" sz="1400" dirty="0">
                        <a:latin typeface="+mn-lt"/>
                      </a:endParaRPr>
                    </a:p>
                  </a:txBody>
                  <a:tcPr/>
                </a:tc>
                <a:tc>
                  <a:txBody>
                    <a:bodyPr/>
                    <a:lstStyle/>
                    <a:p>
                      <a:r>
                        <a:rPr lang="ru-RU" sz="1400" dirty="0" smtClean="0">
                          <a:latin typeface="+mn-lt"/>
                        </a:rPr>
                        <a:t>3</a:t>
                      </a:r>
                      <a:endParaRPr lang="ru-RU" sz="1400" dirty="0">
                        <a:latin typeface="+mn-lt"/>
                      </a:endParaRPr>
                    </a:p>
                  </a:txBody>
                  <a:tcPr/>
                </a:tc>
                <a:tc>
                  <a:txBody>
                    <a:bodyPr/>
                    <a:lstStyle/>
                    <a:p>
                      <a:r>
                        <a:rPr lang="ru-RU" sz="1400" dirty="0" smtClean="0">
                          <a:latin typeface="+mn-lt"/>
                        </a:rPr>
                        <a:t>1</a:t>
                      </a:r>
                      <a:endParaRPr lang="ru-RU" sz="1400" dirty="0">
                        <a:latin typeface="+mn-lt"/>
                      </a:endParaRPr>
                    </a:p>
                  </a:txBody>
                  <a:tcPr/>
                </a:tc>
                <a:tc>
                  <a:txBody>
                    <a:bodyPr/>
                    <a:lstStyle/>
                    <a:p>
                      <a:r>
                        <a:rPr lang="ru-RU" sz="1400" dirty="0" smtClean="0">
                          <a:latin typeface="+mn-lt"/>
                        </a:rPr>
                        <a:t>33</a:t>
                      </a:r>
                      <a:endParaRPr lang="ru-RU" sz="1400" dirty="0">
                        <a:latin typeface="+mn-lt"/>
                      </a:endParaRPr>
                    </a:p>
                  </a:txBody>
                  <a:tcPr/>
                </a:tc>
              </a:tr>
              <a:tr h="393328">
                <a:tc vMerge="1">
                  <a:txBody>
                    <a:bodyPr/>
                    <a:lstStyle/>
                    <a:p>
                      <a:endParaRPr lang="ru-RU" sz="1400" dirty="0"/>
                    </a:p>
                  </a:txBody>
                  <a:tcPr/>
                </a:tc>
                <a:tc>
                  <a:txBody>
                    <a:bodyPr/>
                    <a:lstStyle/>
                    <a:p>
                      <a:r>
                        <a:rPr lang="ru-RU" sz="1400" kern="1200" dirty="0" smtClean="0">
                          <a:solidFill>
                            <a:schemeClr val="dk1"/>
                          </a:solidFill>
                          <a:effectLst/>
                          <a:latin typeface="+mn-lt"/>
                          <a:ea typeface="+mn-ea"/>
                          <a:cs typeface="+mn-cs"/>
                        </a:rPr>
                        <a:t>Радионуклиды  </a:t>
                      </a:r>
                      <a:endParaRPr lang="ru-RU" sz="1400" dirty="0">
                        <a:latin typeface="+mn-lt"/>
                      </a:endParaRPr>
                    </a:p>
                  </a:txBody>
                  <a:tcPr/>
                </a:tc>
                <a:tc>
                  <a:txBody>
                    <a:bodyPr/>
                    <a:lstStyle/>
                    <a:p>
                      <a:r>
                        <a:rPr lang="ru-RU" sz="1400" dirty="0" smtClean="0">
                          <a:latin typeface="+mn-lt"/>
                        </a:rPr>
                        <a:t>1</a:t>
                      </a:r>
                      <a:endParaRPr lang="ru-RU" sz="1400" dirty="0">
                        <a:latin typeface="+mn-lt"/>
                      </a:endParaRPr>
                    </a:p>
                  </a:txBody>
                  <a:tcPr/>
                </a:tc>
                <a:tc>
                  <a:txBody>
                    <a:bodyPr/>
                    <a:lstStyle/>
                    <a:p>
                      <a:r>
                        <a:rPr lang="ru-RU" sz="1400" dirty="0" smtClean="0">
                          <a:latin typeface="+mn-lt"/>
                        </a:rPr>
                        <a:t>2</a:t>
                      </a:r>
                      <a:endParaRPr lang="ru-RU" sz="1400" dirty="0">
                        <a:latin typeface="+mn-lt"/>
                      </a:endParaRPr>
                    </a:p>
                  </a:txBody>
                  <a:tcPr/>
                </a:tc>
                <a:tc>
                  <a:txBody>
                    <a:bodyPr/>
                    <a:lstStyle/>
                    <a:p>
                      <a:r>
                        <a:rPr lang="ru-RU" sz="1400" dirty="0" smtClean="0">
                          <a:latin typeface="+mn-lt"/>
                        </a:rPr>
                        <a:t>2</a:t>
                      </a:r>
                      <a:endParaRPr lang="ru-RU" sz="1400" dirty="0">
                        <a:latin typeface="+mn-lt"/>
                      </a:endParaRPr>
                    </a:p>
                  </a:txBody>
                  <a:tcPr/>
                </a:tc>
                <a:tc>
                  <a:txBody>
                    <a:bodyPr/>
                    <a:lstStyle/>
                    <a:p>
                      <a:r>
                        <a:rPr lang="ru-RU" sz="1400" dirty="0" smtClean="0">
                          <a:latin typeface="+mn-lt"/>
                        </a:rPr>
                        <a:t>100</a:t>
                      </a:r>
                      <a:endParaRPr lang="ru-RU" sz="1400" dirty="0">
                        <a:latin typeface="+mn-lt"/>
                      </a:endParaRPr>
                    </a:p>
                  </a:txBody>
                  <a:tcPr/>
                </a:tc>
              </a:tr>
              <a:tr h="393328">
                <a:tc gridSpan="2">
                  <a:txBody>
                    <a:bodyPr/>
                    <a:lstStyle/>
                    <a:p>
                      <a:r>
                        <a:rPr lang="ru-RU" sz="1400" dirty="0" smtClean="0">
                          <a:latin typeface="+mn-lt"/>
                        </a:rPr>
                        <a:t>Всего </a:t>
                      </a:r>
                      <a:endParaRPr lang="ru-RU" sz="1400" dirty="0">
                        <a:latin typeface="+mn-lt"/>
                      </a:endParaRPr>
                    </a:p>
                  </a:txBody>
                  <a:tcPr/>
                </a:tc>
                <a:tc hMerge="1">
                  <a:txBody>
                    <a:bodyPr/>
                    <a:lstStyle/>
                    <a:p>
                      <a:endParaRPr lang="ru-RU" sz="1400" dirty="0">
                        <a:latin typeface="+mn-lt"/>
                      </a:endParaRPr>
                    </a:p>
                  </a:txBody>
                  <a:tcPr/>
                </a:tc>
                <a:tc>
                  <a:txBody>
                    <a:bodyPr/>
                    <a:lstStyle/>
                    <a:p>
                      <a:r>
                        <a:rPr lang="ru-RU" sz="1400" dirty="0" smtClean="0">
                          <a:latin typeface="+mn-lt"/>
                        </a:rPr>
                        <a:t>20</a:t>
                      </a:r>
                      <a:endParaRPr lang="ru-RU" sz="1400" dirty="0">
                        <a:latin typeface="+mn-lt"/>
                      </a:endParaRPr>
                    </a:p>
                  </a:txBody>
                  <a:tcPr/>
                </a:tc>
                <a:tc>
                  <a:txBody>
                    <a:bodyPr/>
                    <a:lstStyle/>
                    <a:p>
                      <a:r>
                        <a:rPr lang="ru-RU" sz="1400" dirty="0" smtClean="0">
                          <a:latin typeface="+mn-lt"/>
                        </a:rPr>
                        <a:t>74</a:t>
                      </a:r>
                      <a:endParaRPr lang="ru-RU" sz="1400" dirty="0">
                        <a:latin typeface="+mn-lt"/>
                      </a:endParaRPr>
                    </a:p>
                  </a:txBody>
                  <a:tcPr/>
                </a:tc>
                <a:tc>
                  <a:txBody>
                    <a:bodyPr/>
                    <a:lstStyle/>
                    <a:p>
                      <a:r>
                        <a:rPr lang="ru-RU" sz="1400" dirty="0" smtClean="0">
                          <a:latin typeface="+mn-lt"/>
                        </a:rPr>
                        <a:t>60</a:t>
                      </a:r>
                      <a:endParaRPr lang="ru-RU" sz="1400" dirty="0">
                        <a:latin typeface="+mn-lt"/>
                      </a:endParaRPr>
                    </a:p>
                  </a:txBody>
                  <a:tcPr/>
                </a:tc>
                <a:tc>
                  <a:txBody>
                    <a:bodyPr/>
                    <a:lstStyle/>
                    <a:p>
                      <a:r>
                        <a:rPr lang="ru-RU" sz="1400" dirty="0" smtClean="0">
                          <a:latin typeface="+mn-lt"/>
                        </a:rPr>
                        <a:t>81</a:t>
                      </a:r>
                      <a:endParaRPr lang="ru-RU" sz="1400" dirty="0">
                        <a:latin typeface="+mn-lt"/>
                      </a:endParaRPr>
                    </a:p>
                  </a:txBody>
                  <a:tcPr/>
                </a:tc>
              </a:tr>
            </a:tbl>
          </a:graphicData>
        </a:graphic>
      </p:graphicFrame>
      <p:sp>
        <p:nvSpPr>
          <p:cNvPr id="3" name="TextBox 2"/>
          <p:cNvSpPr txBox="1"/>
          <p:nvPr/>
        </p:nvSpPr>
        <p:spPr>
          <a:xfrm>
            <a:off x="7596336" y="0"/>
            <a:ext cx="1440160" cy="369332"/>
          </a:xfrm>
          <a:prstGeom prst="rect">
            <a:avLst/>
          </a:prstGeom>
          <a:noFill/>
        </p:spPr>
        <p:txBody>
          <a:bodyPr wrap="square" rtlCol="0">
            <a:spAutoFit/>
          </a:bodyPr>
          <a:lstStyle/>
          <a:p>
            <a:r>
              <a:rPr lang="ru-RU" dirty="0" smtClean="0"/>
              <a:t>Слайд № 13</a:t>
            </a:r>
            <a:endParaRPr lang="ru-RU" dirty="0"/>
          </a:p>
        </p:txBody>
      </p:sp>
    </p:spTree>
    <p:extLst>
      <p:ext uri="{BB962C8B-B14F-4D97-AF65-F5344CB8AC3E}">
        <p14:creationId xmlns:p14="http://schemas.microsoft.com/office/powerpoint/2010/main" val="3625154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t>ПРОВЕДЕНО ИССЛЕДОВАНИЙ </a:t>
            </a:r>
            <a:endParaRPr lang="ru-RU" sz="4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44277205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524328" y="0"/>
            <a:ext cx="1440160" cy="369332"/>
          </a:xfrm>
          <a:prstGeom prst="rect">
            <a:avLst/>
          </a:prstGeom>
          <a:noFill/>
        </p:spPr>
        <p:txBody>
          <a:bodyPr wrap="square" rtlCol="0">
            <a:spAutoFit/>
          </a:bodyPr>
          <a:lstStyle/>
          <a:p>
            <a:r>
              <a:rPr lang="ru-RU" dirty="0" smtClean="0"/>
              <a:t>Слайд № 14</a:t>
            </a:r>
            <a:endParaRPr lang="ru-RU" dirty="0"/>
          </a:p>
        </p:txBody>
      </p:sp>
    </p:spTree>
    <p:extLst>
      <p:ext uri="{BB962C8B-B14F-4D97-AF65-F5344CB8AC3E}">
        <p14:creationId xmlns:p14="http://schemas.microsoft.com/office/powerpoint/2010/main" val="2718572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ru-RU" dirty="0" smtClean="0"/>
              <a:t>ВЫЯВЛЕНО ПОЛОЖИТЕЛЬНЫХ РЕЗУЛЬТАТОВ </a:t>
            </a:r>
            <a:endParaRPr lang="ru-RU" dirty="0"/>
          </a:p>
        </p:txBody>
      </p:sp>
      <p:graphicFrame>
        <p:nvGraphicFramePr>
          <p:cNvPr id="9" name="Объект 8"/>
          <p:cNvGraphicFramePr>
            <a:graphicFrameLocks noGrp="1"/>
          </p:cNvGraphicFramePr>
          <p:nvPr>
            <p:ph idx="1"/>
            <p:extLst>
              <p:ext uri="{D42A27DB-BD31-4B8C-83A1-F6EECF244321}">
                <p14:modId xmlns:p14="http://schemas.microsoft.com/office/powerpoint/2010/main" val="114046500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668344" y="0"/>
            <a:ext cx="1368152" cy="369332"/>
          </a:xfrm>
          <a:prstGeom prst="rect">
            <a:avLst/>
          </a:prstGeom>
          <a:noFill/>
        </p:spPr>
        <p:txBody>
          <a:bodyPr wrap="square" rtlCol="0">
            <a:spAutoFit/>
          </a:bodyPr>
          <a:lstStyle/>
          <a:p>
            <a:r>
              <a:rPr lang="ru-RU" dirty="0" smtClean="0"/>
              <a:t>Слайд № 15</a:t>
            </a:r>
            <a:endParaRPr lang="ru-RU" dirty="0"/>
          </a:p>
        </p:txBody>
      </p:sp>
    </p:spTree>
    <p:extLst>
      <p:ext uri="{BB962C8B-B14F-4D97-AF65-F5344CB8AC3E}">
        <p14:creationId xmlns:p14="http://schemas.microsoft.com/office/powerpoint/2010/main" val="1495822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ИССЛЕДОВАНИЯ ПО НАПРАВЛЕНИЯМ ДЕЯТЕЛЬНОСТИ</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12335190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596336" y="0"/>
            <a:ext cx="1440160" cy="369332"/>
          </a:xfrm>
          <a:prstGeom prst="rect">
            <a:avLst/>
          </a:prstGeom>
          <a:noFill/>
        </p:spPr>
        <p:txBody>
          <a:bodyPr wrap="square" rtlCol="0">
            <a:spAutoFit/>
          </a:bodyPr>
          <a:lstStyle/>
          <a:p>
            <a:r>
              <a:rPr lang="ru-RU" dirty="0" smtClean="0"/>
              <a:t>Слайд № 16</a:t>
            </a:r>
            <a:endParaRPr lang="ru-RU" dirty="0"/>
          </a:p>
        </p:txBody>
      </p:sp>
    </p:spTree>
    <p:extLst>
      <p:ext uri="{BB962C8B-B14F-4D97-AF65-F5344CB8AC3E}">
        <p14:creationId xmlns:p14="http://schemas.microsoft.com/office/powerpoint/2010/main" val="1682543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850106"/>
          </a:xfrm>
        </p:spPr>
        <p:txBody>
          <a:bodyPr>
            <a:normAutofit/>
          </a:bodyPr>
          <a:lstStyle/>
          <a:p>
            <a:r>
              <a:rPr lang="ru-RU" sz="4000" dirty="0" smtClean="0"/>
              <a:t>АНАЛИЗ ПОЧВ </a:t>
            </a:r>
            <a:endParaRPr lang="ru-RU" sz="4000" dirty="0"/>
          </a:p>
        </p:txBody>
      </p:sp>
      <p:sp>
        <p:nvSpPr>
          <p:cNvPr id="6" name="Текст 5"/>
          <p:cNvSpPr>
            <a:spLocks noGrp="1"/>
          </p:cNvSpPr>
          <p:nvPr>
            <p:ph type="body" idx="1"/>
          </p:nvPr>
        </p:nvSpPr>
        <p:spPr/>
        <p:txBody>
          <a:bodyPr>
            <a:normAutofit fontScale="85000" lnSpcReduction="20000"/>
          </a:bodyPr>
          <a:lstStyle/>
          <a:p>
            <a:r>
              <a:rPr lang="ru-RU" dirty="0" smtClean="0"/>
              <a:t>ХИМИКО-ТОКСИКОЛОГИЧЕСКИЕ ПОКАЗАТЕЛИ </a:t>
            </a:r>
            <a:endParaRPr lang="ru-RU" dirty="0"/>
          </a:p>
        </p:txBody>
      </p:sp>
      <p:graphicFrame>
        <p:nvGraphicFramePr>
          <p:cNvPr id="4" name="Объект 3"/>
          <p:cNvGraphicFramePr>
            <a:graphicFrameLocks noGrp="1"/>
          </p:cNvGraphicFramePr>
          <p:nvPr>
            <p:ph sz="half" idx="2"/>
            <p:extLst>
              <p:ext uri="{D42A27DB-BD31-4B8C-83A1-F6EECF244321}">
                <p14:modId xmlns:p14="http://schemas.microsoft.com/office/powerpoint/2010/main" val="266501893"/>
              </p:ext>
            </p:extLst>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7" name="Текст 6"/>
          <p:cNvSpPr>
            <a:spLocks noGrp="1"/>
          </p:cNvSpPr>
          <p:nvPr>
            <p:ph type="body" sz="quarter" idx="3"/>
          </p:nvPr>
        </p:nvSpPr>
        <p:spPr/>
        <p:txBody>
          <a:bodyPr>
            <a:normAutofit fontScale="92500" lnSpcReduction="20000"/>
          </a:bodyPr>
          <a:lstStyle/>
          <a:p>
            <a:r>
              <a:rPr lang="ru-RU" dirty="0" smtClean="0"/>
              <a:t>АГРОХИМИЧЕСКИЕ ПОКАЗАТЕЛИ </a:t>
            </a:r>
            <a:endParaRPr lang="ru-RU" dirty="0"/>
          </a:p>
        </p:txBody>
      </p:sp>
      <p:graphicFrame>
        <p:nvGraphicFramePr>
          <p:cNvPr id="10" name="Объект 9"/>
          <p:cNvGraphicFramePr>
            <a:graphicFrameLocks noGrp="1"/>
          </p:cNvGraphicFramePr>
          <p:nvPr>
            <p:ph sz="quarter" idx="4"/>
            <p:extLst>
              <p:ext uri="{D42A27DB-BD31-4B8C-83A1-F6EECF244321}">
                <p14:modId xmlns:p14="http://schemas.microsoft.com/office/powerpoint/2010/main" val="2675876035"/>
              </p:ext>
            </p:extLst>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524328" y="116632"/>
            <a:ext cx="1440160" cy="369332"/>
          </a:xfrm>
          <a:prstGeom prst="rect">
            <a:avLst/>
          </a:prstGeom>
          <a:noFill/>
        </p:spPr>
        <p:txBody>
          <a:bodyPr wrap="square" rtlCol="0">
            <a:spAutoFit/>
          </a:bodyPr>
          <a:lstStyle/>
          <a:p>
            <a:r>
              <a:rPr lang="ru-RU" dirty="0" smtClean="0"/>
              <a:t>Слайд № 17</a:t>
            </a:r>
            <a:endParaRPr lang="ru-RU" dirty="0"/>
          </a:p>
        </p:txBody>
      </p:sp>
    </p:spTree>
    <p:extLst>
      <p:ext uri="{BB962C8B-B14F-4D97-AF65-F5344CB8AC3E}">
        <p14:creationId xmlns:p14="http://schemas.microsoft.com/office/powerpoint/2010/main" val="239492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b="1" dirty="0" smtClean="0"/>
              <a:t>ИССЛЕДОВАНИЯ В ОБЛАСТИ ВЕТЕРИНАРИИ </a:t>
            </a:r>
            <a:endParaRPr lang="ru-RU" b="1"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3467363608"/>
              </p:ext>
            </p:extLst>
          </p:nvPr>
        </p:nvGraphicFramePr>
        <p:xfrm>
          <a:off x="467544" y="1556792"/>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812360" y="-33197"/>
            <a:ext cx="1547664" cy="369332"/>
          </a:xfrm>
          <a:prstGeom prst="rect">
            <a:avLst/>
          </a:prstGeom>
          <a:noFill/>
        </p:spPr>
        <p:txBody>
          <a:bodyPr wrap="square" rtlCol="0">
            <a:spAutoFit/>
          </a:bodyPr>
          <a:lstStyle/>
          <a:p>
            <a:r>
              <a:rPr lang="ru-RU" dirty="0" smtClean="0"/>
              <a:t>Слайд № 18</a:t>
            </a:r>
            <a:endParaRPr lang="ru-RU" dirty="0"/>
          </a:p>
        </p:txBody>
      </p:sp>
    </p:spTree>
    <p:extLst>
      <p:ext uri="{BB962C8B-B14F-4D97-AF65-F5344CB8AC3E}">
        <p14:creationId xmlns:p14="http://schemas.microsoft.com/office/powerpoint/2010/main" val="1491869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ИССЛЕДОВАНИЯ В ОБЛАСТИ ВЕТЕРИНАРИИ </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207305097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596336" y="0"/>
            <a:ext cx="1440160" cy="369332"/>
          </a:xfrm>
          <a:prstGeom prst="rect">
            <a:avLst/>
          </a:prstGeom>
          <a:noFill/>
        </p:spPr>
        <p:txBody>
          <a:bodyPr wrap="square" rtlCol="0">
            <a:spAutoFit/>
          </a:bodyPr>
          <a:lstStyle/>
          <a:p>
            <a:r>
              <a:rPr lang="ru-RU" dirty="0" smtClean="0"/>
              <a:t>Слайд № 19</a:t>
            </a:r>
            <a:endParaRPr lang="ru-RU" dirty="0"/>
          </a:p>
        </p:txBody>
      </p:sp>
    </p:spTree>
    <p:extLst>
      <p:ext uri="{BB962C8B-B14F-4D97-AF65-F5344CB8AC3E}">
        <p14:creationId xmlns:p14="http://schemas.microsoft.com/office/powerpoint/2010/main" val="1400688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ЗОНА ОТВЕТСТВЕННОСТИ</a:t>
            </a:r>
            <a:endParaRPr lang="ru-RU" b="1" dirty="0"/>
          </a:p>
        </p:txBody>
      </p:sp>
      <p:pic>
        <p:nvPicPr>
          <p:cNvPr id="1028" name="Picture 4" descr="C:\Documents and Settings\User\Рабочий стол\timthumb.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5112568" cy="5328592"/>
          </a:xfrm>
          <a:prstGeom prst="rect">
            <a:avLst/>
          </a:prstGeom>
          <a:noFill/>
          <a:extLst>
            <a:ext uri="{909E8E84-426E-40DD-AFC4-6F175D3DCCD1}">
              <a14:hiddenFill xmlns:a14="http://schemas.microsoft.com/office/drawing/2010/main">
                <a:solidFill>
                  <a:srgbClr val="FFFFFF"/>
                </a:solidFill>
              </a14:hiddenFill>
            </a:ext>
          </a:extLst>
        </p:spPr>
      </p:pic>
      <p:sp>
        <p:nvSpPr>
          <p:cNvPr id="9" name="Заголовок 1"/>
          <p:cNvSpPr>
            <a:spLocks noGrp="1"/>
          </p:cNvSpPr>
          <p:nvPr/>
        </p:nvSpPr>
        <p:spPr>
          <a:xfrm>
            <a:off x="5508104" y="1268760"/>
            <a:ext cx="3528392" cy="4824536"/>
          </a:xfrm>
          <a:prstGeom prst="rect">
            <a:avLst/>
          </a:prstGeom>
        </p:spPr>
        <p:txBody>
          <a:bodyPr vert="horz" lIns="91440" tIns="45720" rIns="91440" bIns="45720" rtlCol="0" anchor="ctr">
            <a:normAutofit fontScale="47500" lnSpcReduction="200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dirty="0"/>
              <a:t/>
            </a:r>
            <a:br>
              <a:rPr lang="ru-RU" dirty="0"/>
            </a:br>
            <a:r>
              <a:rPr lang="ru-RU" dirty="0"/>
              <a:t/>
            </a:r>
            <a:br>
              <a:rPr lang="ru-RU" dirty="0"/>
            </a:br>
            <a:r>
              <a:rPr lang="ru-RU" dirty="0"/>
              <a:t/>
            </a:r>
            <a:br>
              <a:rPr lang="ru-RU" dirty="0"/>
            </a:br>
            <a:r>
              <a:rPr lang="ru-RU" sz="5100" b="1" dirty="0" smtClean="0"/>
              <a:t>В зону ответственности входят Хабаровский край и ЕАО, общей площадью  </a:t>
            </a:r>
            <a:r>
              <a:rPr lang="ru-RU" sz="5100" b="1" dirty="0"/>
              <a:t>более 900 </a:t>
            </a:r>
            <a:r>
              <a:rPr lang="ru-RU" sz="5100" b="1" dirty="0" smtClean="0"/>
              <a:t>тысяч км².</a:t>
            </a:r>
            <a:r>
              <a:rPr lang="ru-RU" sz="4500" dirty="0"/>
              <a:t> </a:t>
            </a:r>
            <a:endParaRPr lang="ru-RU" sz="4500" dirty="0" smtClean="0"/>
          </a:p>
          <a:p>
            <a:pPr algn="ctr"/>
            <a:r>
              <a:rPr lang="ru-RU" sz="5100" b="1" dirty="0" smtClean="0"/>
              <a:t>На </a:t>
            </a:r>
            <a:r>
              <a:rPr lang="ru-RU" sz="5100" b="1" dirty="0"/>
              <a:t>территории обслуживания </a:t>
            </a:r>
            <a:r>
              <a:rPr lang="ru-RU" sz="5100" b="1" dirty="0" smtClean="0"/>
              <a:t>зарегистрировано</a:t>
            </a:r>
          </a:p>
          <a:p>
            <a:pPr algn="ctr"/>
            <a:r>
              <a:rPr lang="ru-RU" sz="5100" b="1" dirty="0" smtClean="0"/>
              <a:t>  5 </a:t>
            </a:r>
            <a:r>
              <a:rPr lang="ru-RU" sz="5100" b="1" dirty="0"/>
              <a:t>стационарных рабочих </a:t>
            </a:r>
            <a:r>
              <a:rPr lang="ru-RU" sz="5100" b="1" dirty="0" smtClean="0"/>
              <a:t>мест – </a:t>
            </a:r>
            <a:r>
              <a:rPr lang="ru-RU" sz="5100" b="1" dirty="0" err="1" smtClean="0"/>
              <a:t>г.Комсомольск</a:t>
            </a:r>
            <a:r>
              <a:rPr lang="ru-RU" sz="5100" b="1" dirty="0" smtClean="0"/>
              <a:t>-на-Амуре, </a:t>
            </a:r>
            <a:r>
              <a:rPr lang="ru-RU" sz="5100" b="1" dirty="0" err="1" smtClean="0"/>
              <a:t>г.Вяземский</a:t>
            </a:r>
            <a:r>
              <a:rPr lang="ru-RU" sz="5100" b="1" dirty="0" smtClean="0"/>
              <a:t>, </a:t>
            </a:r>
            <a:r>
              <a:rPr lang="ru-RU" sz="5100" b="1" dirty="0" err="1" smtClean="0"/>
              <a:t>п.Ванино</a:t>
            </a:r>
            <a:r>
              <a:rPr lang="ru-RU" sz="5100" b="1" dirty="0" smtClean="0"/>
              <a:t>, </a:t>
            </a:r>
            <a:r>
              <a:rPr lang="ru-RU" sz="5100" b="1" dirty="0" err="1" smtClean="0"/>
              <a:t>п.Чегдомын</a:t>
            </a:r>
            <a:r>
              <a:rPr lang="ru-RU" sz="5100" b="1" dirty="0" smtClean="0"/>
              <a:t>, </a:t>
            </a:r>
            <a:r>
              <a:rPr lang="ru-RU" sz="5100" b="1" dirty="0" err="1" smtClean="0"/>
              <a:t>п.Де</a:t>
            </a:r>
            <a:r>
              <a:rPr lang="ru-RU" sz="5100" b="1" dirty="0" smtClean="0"/>
              <a:t>-Кастри.</a:t>
            </a:r>
            <a:r>
              <a:rPr lang="ru-RU" sz="5100" dirty="0"/>
              <a:t/>
            </a:r>
            <a:br>
              <a:rPr lang="ru-RU" sz="5100" dirty="0"/>
            </a:br>
            <a:r>
              <a:rPr lang="ru-RU" dirty="0"/>
              <a:t>      </a:t>
            </a:r>
          </a:p>
        </p:txBody>
      </p:sp>
      <p:sp>
        <p:nvSpPr>
          <p:cNvPr id="3" name="TextBox 2"/>
          <p:cNvSpPr txBox="1"/>
          <p:nvPr/>
        </p:nvSpPr>
        <p:spPr>
          <a:xfrm>
            <a:off x="7380312" y="116632"/>
            <a:ext cx="1368152" cy="369332"/>
          </a:xfrm>
          <a:prstGeom prst="rect">
            <a:avLst/>
          </a:prstGeom>
          <a:noFill/>
        </p:spPr>
        <p:txBody>
          <a:bodyPr wrap="square" rtlCol="0">
            <a:spAutoFit/>
          </a:bodyPr>
          <a:lstStyle/>
          <a:p>
            <a:r>
              <a:rPr lang="ru-RU" dirty="0" smtClean="0"/>
              <a:t>Слайд № 2</a:t>
            </a:r>
            <a:endParaRPr lang="ru-RU" dirty="0"/>
          </a:p>
        </p:txBody>
      </p:sp>
    </p:spTree>
    <p:extLst>
      <p:ext uri="{BB962C8B-B14F-4D97-AF65-F5344CB8AC3E}">
        <p14:creationId xmlns:p14="http://schemas.microsoft.com/office/powerpoint/2010/main" val="283421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ДИНАМИКА ПОСТУПЛЕНИЯ ПРОБ ОТ УПРАВЛЕНИЯ РОССЕЛЬХОЗНАДЗОРА </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55254172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596336" y="0"/>
            <a:ext cx="1440160" cy="369332"/>
          </a:xfrm>
          <a:prstGeom prst="rect">
            <a:avLst/>
          </a:prstGeom>
          <a:noFill/>
        </p:spPr>
        <p:txBody>
          <a:bodyPr wrap="square" rtlCol="0">
            <a:spAutoFit/>
          </a:bodyPr>
          <a:lstStyle/>
          <a:p>
            <a:r>
              <a:rPr lang="ru-RU" dirty="0" smtClean="0"/>
              <a:t>Слайд № 20</a:t>
            </a:r>
            <a:endParaRPr lang="ru-RU" dirty="0"/>
          </a:p>
        </p:txBody>
      </p:sp>
    </p:spTree>
    <p:extLst>
      <p:ext uri="{BB962C8B-B14F-4D97-AF65-F5344CB8AC3E}">
        <p14:creationId xmlns:p14="http://schemas.microsoft.com/office/powerpoint/2010/main" val="1023355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500" dirty="0" smtClean="0"/>
              <a:t>ВЫЯВЛЯЕМОСТЬ ПРИ АНАЛИЗЕ ПРОБ, ПОСТУПИВШИХ ОТ УПРАВЛЕНИЯ  РОССЕЛЬХОЗНАДЗОРА </a:t>
            </a:r>
            <a:endParaRPr lang="ru-RU" sz="25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88906006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668344" y="0"/>
            <a:ext cx="1475656" cy="369332"/>
          </a:xfrm>
          <a:prstGeom prst="rect">
            <a:avLst/>
          </a:prstGeom>
          <a:noFill/>
        </p:spPr>
        <p:txBody>
          <a:bodyPr wrap="square" rtlCol="0">
            <a:spAutoFit/>
          </a:bodyPr>
          <a:lstStyle/>
          <a:p>
            <a:r>
              <a:rPr lang="ru-RU" dirty="0" smtClean="0"/>
              <a:t>Слайд № 21</a:t>
            </a:r>
            <a:endParaRPr lang="ru-RU" dirty="0"/>
          </a:p>
        </p:txBody>
      </p:sp>
    </p:spTree>
    <p:extLst>
      <p:ext uri="{BB962C8B-B14F-4D97-AF65-F5344CB8AC3E}">
        <p14:creationId xmlns:p14="http://schemas.microsoft.com/office/powerpoint/2010/main" val="3825367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b="1" dirty="0" smtClean="0"/>
              <a:t>Работа в автоматизированных системах Россельхознадзора</a:t>
            </a:r>
            <a:endParaRPr lang="ru-RU" sz="4000" b="1" dirty="0"/>
          </a:p>
        </p:txBody>
      </p:sp>
      <p:pic>
        <p:nvPicPr>
          <p:cNvPr id="1027" name="Picture 3" descr="C:\Documents and Settings\User\Рабочий стол\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12" y="2188888"/>
            <a:ext cx="4070264" cy="35224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Documents and Settings\User\Рабочий стол\2.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4464" y="2182961"/>
            <a:ext cx="4410491" cy="352839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4617005" y="1492682"/>
            <a:ext cx="4320480" cy="584775"/>
          </a:xfrm>
          <a:prstGeom prst="rect">
            <a:avLst/>
          </a:prstGeom>
        </p:spPr>
        <p:txBody>
          <a:bodyPr wrap="square">
            <a:spAutoFit/>
          </a:bodyPr>
          <a:lstStyle/>
          <a:p>
            <a:r>
              <a:rPr lang="ru-RU" sz="3200" b="1" dirty="0" smtClean="0">
                <a:solidFill>
                  <a:prstClr val="white"/>
                </a:solidFill>
                <a:ea typeface="+mj-ea"/>
                <a:cs typeface="+mj-cs"/>
              </a:rPr>
              <a:t>         </a:t>
            </a:r>
            <a:r>
              <a:rPr lang="ru-RU" sz="3200" b="1" dirty="0" smtClean="0">
                <a:ea typeface="+mj-ea"/>
                <a:cs typeface="+mj-cs"/>
              </a:rPr>
              <a:t>ФГИС «Веста»</a:t>
            </a:r>
            <a:endParaRPr lang="ru-RU" dirty="0"/>
          </a:p>
        </p:txBody>
      </p:sp>
      <p:sp>
        <p:nvSpPr>
          <p:cNvPr id="8" name="Прямоугольник 7"/>
          <p:cNvSpPr/>
          <p:nvPr/>
        </p:nvSpPr>
        <p:spPr>
          <a:xfrm>
            <a:off x="4574464" y="5942976"/>
            <a:ext cx="4408026" cy="861774"/>
          </a:xfrm>
          <a:prstGeom prst="rect">
            <a:avLst/>
          </a:prstGeom>
        </p:spPr>
        <p:txBody>
          <a:bodyPr wrap="square">
            <a:spAutoFit/>
          </a:bodyPr>
          <a:lstStyle/>
          <a:p>
            <a:pPr algn="ctr"/>
            <a:r>
              <a:rPr lang="ru-RU" sz="3200" b="1" dirty="0" smtClean="0">
                <a:ea typeface="+mj-ea"/>
                <a:cs typeface="+mj-cs"/>
              </a:rPr>
              <a:t> </a:t>
            </a:r>
            <a:r>
              <a:rPr lang="ru-RU" b="1" dirty="0" smtClean="0">
                <a:ea typeface="+mj-ea"/>
                <a:cs typeface="+mj-cs"/>
              </a:rPr>
              <a:t>В  ФГИС «Веста»  вносится  100% поступающих на исследование проб</a:t>
            </a:r>
            <a:endParaRPr lang="ru-RU" b="1" dirty="0"/>
          </a:p>
        </p:txBody>
      </p:sp>
      <p:sp>
        <p:nvSpPr>
          <p:cNvPr id="9" name="Прямоугольник 8"/>
          <p:cNvSpPr/>
          <p:nvPr/>
        </p:nvSpPr>
        <p:spPr>
          <a:xfrm>
            <a:off x="466638" y="1480428"/>
            <a:ext cx="3708412" cy="584775"/>
          </a:xfrm>
          <a:prstGeom prst="rect">
            <a:avLst/>
          </a:prstGeom>
        </p:spPr>
        <p:txBody>
          <a:bodyPr wrap="square">
            <a:spAutoFit/>
          </a:bodyPr>
          <a:lstStyle/>
          <a:p>
            <a:r>
              <a:rPr lang="ru-RU" sz="3200" b="1" dirty="0" smtClean="0">
                <a:ea typeface="+mj-ea"/>
                <a:cs typeface="+mj-cs"/>
              </a:rPr>
              <a:t> «</a:t>
            </a:r>
            <a:r>
              <a:rPr lang="ru-RU" sz="3200" b="1" dirty="0" err="1" smtClean="0">
                <a:ea typeface="+mj-ea"/>
                <a:cs typeface="+mj-cs"/>
              </a:rPr>
              <a:t>Ассоль</a:t>
            </a:r>
            <a:r>
              <a:rPr lang="ru-RU" sz="3200" b="1" dirty="0" smtClean="0">
                <a:ea typeface="+mj-ea"/>
                <a:cs typeface="+mj-cs"/>
              </a:rPr>
              <a:t>. Экспресс»</a:t>
            </a:r>
            <a:endParaRPr lang="ru-RU" dirty="0"/>
          </a:p>
        </p:txBody>
      </p:sp>
      <p:sp>
        <p:nvSpPr>
          <p:cNvPr id="10" name="Прямоугольник 9"/>
          <p:cNvSpPr/>
          <p:nvPr/>
        </p:nvSpPr>
        <p:spPr>
          <a:xfrm>
            <a:off x="249707" y="6152739"/>
            <a:ext cx="4142273" cy="646331"/>
          </a:xfrm>
          <a:prstGeom prst="rect">
            <a:avLst/>
          </a:prstGeom>
        </p:spPr>
        <p:txBody>
          <a:bodyPr wrap="square">
            <a:spAutoFit/>
          </a:bodyPr>
          <a:lstStyle/>
          <a:p>
            <a:r>
              <a:rPr lang="ru-RU" b="1" dirty="0" smtClean="0"/>
              <a:t>Начата работа в новой версии программы </a:t>
            </a:r>
            <a:r>
              <a:rPr lang="ru-RU" b="1" dirty="0" err="1" smtClean="0"/>
              <a:t>Ассоль.Экспресс</a:t>
            </a:r>
            <a:endParaRPr lang="ru-RU" b="1" dirty="0"/>
          </a:p>
        </p:txBody>
      </p:sp>
      <p:sp>
        <p:nvSpPr>
          <p:cNvPr id="3" name="TextBox 2"/>
          <p:cNvSpPr txBox="1"/>
          <p:nvPr/>
        </p:nvSpPr>
        <p:spPr>
          <a:xfrm>
            <a:off x="7740352" y="0"/>
            <a:ext cx="1403648" cy="369332"/>
          </a:xfrm>
          <a:prstGeom prst="rect">
            <a:avLst/>
          </a:prstGeom>
          <a:noFill/>
        </p:spPr>
        <p:txBody>
          <a:bodyPr wrap="square" rtlCol="0">
            <a:spAutoFit/>
          </a:bodyPr>
          <a:lstStyle/>
          <a:p>
            <a:r>
              <a:rPr lang="ru-RU" dirty="0" smtClean="0"/>
              <a:t>Слайд № 22</a:t>
            </a:r>
            <a:endParaRPr lang="ru-RU" dirty="0"/>
          </a:p>
        </p:txBody>
      </p:sp>
    </p:spTree>
    <p:extLst>
      <p:ext uri="{BB962C8B-B14F-4D97-AF65-F5344CB8AC3E}">
        <p14:creationId xmlns:p14="http://schemas.microsoft.com/office/powerpoint/2010/main" val="90435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t>ИССЛЕДОВАНИЯ В ОБЛАСТИ КАЧЕСТВА И БЕЗОПАСНОСТИ ЗЕРНА </a:t>
            </a:r>
            <a:endParaRPr lang="ru-RU" sz="36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76273906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596336" y="44624"/>
            <a:ext cx="1547664" cy="369332"/>
          </a:xfrm>
          <a:prstGeom prst="rect">
            <a:avLst/>
          </a:prstGeom>
          <a:noFill/>
        </p:spPr>
        <p:txBody>
          <a:bodyPr wrap="square" rtlCol="0">
            <a:spAutoFit/>
          </a:bodyPr>
          <a:lstStyle/>
          <a:p>
            <a:r>
              <a:rPr lang="ru-RU" dirty="0" smtClean="0"/>
              <a:t>Слайд № 23</a:t>
            </a:r>
            <a:endParaRPr lang="ru-RU" dirty="0"/>
          </a:p>
        </p:txBody>
      </p:sp>
    </p:spTree>
    <p:extLst>
      <p:ext uri="{BB962C8B-B14F-4D97-AF65-F5344CB8AC3E}">
        <p14:creationId xmlns:p14="http://schemas.microsoft.com/office/powerpoint/2010/main" val="4232136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smtClean="0"/>
              <a:t>ИССЛЕДОВАНИЯ В ОБЛАСТИ КАЧЕСТВА И БЕЗОПАСНОСТИ ЗЕРНА </a:t>
            </a:r>
            <a:endParaRPr lang="ru-RU" dirty="0"/>
          </a:p>
        </p:txBody>
      </p:sp>
      <p:sp>
        <p:nvSpPr>
          <p:cNvPr id="7" name="Текст 6"/>
          <p:cNvSpPr>
            <a:spLocks noGrp="1"/>
          </p:cNvSpPr>
          <p:nvPr>
            <p:ph type="body" idx="1"/>
          </p:nvPr>
        </p:nvSpPr>
        <p:spPr>
          <a:xfrm>
            <a:off x="467544" y="1268760"/>
            <a:ext cx="4040188" cy="639762"/>
          </a:xfrm>
        </p:spPr>
        <p:txBody>
          <a:bodyPr>
            <a:normAutofit fontScale="92500"/>
          </a:bodyPr>
          <a:lstStyle/>
          <a:p>
            <a:r>
              <a:rPr lang="ru-RU" dirty="0" smtClean="0"/>
              <a:t>Проанализировано продукции</a:t>
            </a:r>
            <a:endParaRPr lang="ru-RU" dirty="0"/>
          </a:p>
        </p:txBody>
      </p:sp>
      <p:graphicFrame>
        <p:nvGraphicFramePr>
          <p:cNvPr id="6" name="Объект 5"/>
          <p:cNvGraphicFramePr>
            <a:graphicFrameLocks noGrp="1"/>
          </p:cNvGraphicFramePr>
          <p:nvPr>
            <p:ph sz="half" idx="2"/>
            <p:extLst>
              <p:ext uri="{D42A27DB-BD31-4B8C-83A1-F6EECF244321}">
                <p14:modId xmlns:p14="http://schemas.microsoft.com/office/powerpoint/2010/main" val="2433135872"/>
              </p:ext>
            </p:extLst>
          </p:nvPr>
        </p:nvGraphicFramePr>
        <p:xfrm>
          <a:off x="539552" y="1916832"/>
          <a:ext cx="4040188" cy="4350469"/>
        </p:xfrm>
        <a:graphic>
          <a:graphicData uri="http://schemas.openxmlformats.org/drawingml/2006/chart">
            <c:chart xmlns:c="http://schemas.openxmlformats.org/drawingml/2006/chart" xmlns:r="http://schemas.openxmlformats.org/officeDocument/2006/relationships" r:id="rId2"/>
          </a:graphicData>
        </a:graphic>
      </p:graphicFrame>
      <p:sp>
        <p:nvSpPr>
          <p:cNvPr id="8" name="Текст 7"/>
          <p:cNvSpPr>
            <a:spLocks noGrp="1"/>
          </p:cNvSpPr>
          <p:nvPr>
            <p:ph type="body" sz="quarter" idx="3"/>
          </p:nvPr>
        </p:nvSpPr>
        <p:spPr/>
        <p:txBody>
          <a:bodyPr>
            <a:normAutofit fontScale="92500" lnSpcReduction="20000"/>
          </a:bodyPr>
          <a:lstStyle/>
          <a:p>
            <a:pPr algn="ctr"/>
            <a:r>
              <a:rPr lang="ru-RU" dirty="0" smtClean="0"/>
              <a:t>Выявлено некачественной продукции</a:t>
            </a:r>
          </a:p>
        </p:txBody>
      </p:sp>
      <p:graphicFrame>
        <p:nvGraphicFramePr>
          <p:cNvPr id="10" name="Объект 9"/>
          <p:cNvGraphicFramePr>
            <a:graphicFrameLocks noGrp="1"/>
          </p:cNvGraphicFramePr>
          <p:nvPr>
            <p:ph sz="quarter" idx="4"/>
            <p:extLst>
              <p:ext uri="{D42A27DB-BD31-4B8C-83A1-F6EECF244321}">
                <p14:modId xmlns:p14="http://schemas.microsoft.com/office/powerpoint/2010/main" val="1495043263"/>
              </p:ext>
            </p:extLst>
          </p:nvPr>
        </p:nvGraphicFramePr>
        <p:xfrm>
          <a:off x="4645025" y="2174875"/>
          <a:ext cx="4041775" cy="283830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283968" y="5157192"/>
            <a:ext cx="4608512" cy="1877437"/>
          </a:xfrm>
          <a:prstGeom prst="rect">
            <a:avLst/>
          </a:prstGeom>
          <a:noFill/>
        </p:spPr>
        <p:txBody>
          <a:bodyPr wrap="square" rtlCol="0">
            <a:spAutoFit/>
          </a:bodyPr>
          <a:lstStyle/>
          <a:p>
            <a:pPr algn="ctr"/>
            <a:r>
              <a:rPr lang="ru-RU" sz="1600" b="1" dirty="0" smtClean="0"/>
              <a:t>% некачественной продукции </a:t>
            </a:r>
            <a:r>
              <a:rPr lang="ru-RU" sz="1600" b="1" dirty="0"/>
              <a:t>от общего объема исследованной </a:t>
            </a:r>
            <a:r>
              <a:rPr lang="ru-RU" sz="1600" b="1" dirty="0" smtClean="0"/>
              <a:t>составил</a:t>
            </a:r>
            <a:r>
              <a:rPr lang="ru-RU" sz="1600" b="1" dirty="0"/>
              <a:t>: </a:t>
            </a:r>
            <a:endParaRPr lang="ru-RU" sz="1600" b="1" dirty="0" smtClean="0"/>
          </a:p>
          <a:p>
            <a:pPr algn="ctr"/>
            <a:r>
              <a:rPr lang="ru-RU" b="1" dirty="0" smtClean="0">
                <a:solidFill>
                  <a:srgbClr val="FF6600"/>
                </a:solidFill>
              </a:rPr>
              <a:t>в</a:t>
            </a:r>
            <a:r>
              <a:rPr lang="ru-RU" b="1" dirty="0" smtClean="0"/>
              <a:t> </a:t>
            </a:r>
            <a:r>
              <a:rPr lang="ru-RU" b="1" dirty="0" smtClean="0">
                <a:solidFill>
                  <a:srgbClr val="FF6600"/>
                </a:solidFill>
              </a:rPr>
              <a:t>2013г</a:t>
            </a:r>
            <a:r>
              <a:rPr lang="ru-RU" sz="1600" b="1" dirty="0">
                <a:solidFill>
                  <a:srgbClr val="FF6600"/>
                </a:solidFill>
              </a:rPr>
              <a:t>.</a:t>
            </a:r>
            <a:r>
              <a:rPr lang="ru-RU" sz="1600" b="1" dirty="0"/>
              <a:t> – 9,2%, </a:t>
            </a:r>
            <a:r>
              <a:rPr lang="ru-RU" b="1" dirty="0">
                <a:solidFill>
                  <a:srgbClr val="FF6600"/>
                </a:solidFill>
              </a:rPr>
              <a:t>в</a:t>
            </a:r>
            <a:r>
              <a:rPr lang="ru-RU" b="1" dirty="0"/>
              <a:t> </a:t>
            </a:r>
            <a:r>
              <a:rPr lang="ru-RU" b="1" dirty="0" smtClean="0">
                <a:solidFill>
                  <a:srgbClr val="FF6600"/>
                </a:solidFill>
              </a:rPr>
              <a:t>2014г</a:t>
            </a:r>
            <a:r>
              <a:rPr lang="ru-RU" sz="1600" b="1" dirty="0" smtClean="0">
                <a:solidFill>
                  <a:srgbClr val="FF6600"/>
                </a:solidFill>
              </a:rPr>
              <a:t>.</a:t>
            </a:r>
            <a:r>
              <a:rPr lang="ru-RU" sz="1600" b="1" dirty="0" smtClean="0"/>
              <a:t> </a:t>
            </a:r>
            <a:r>
              <a:rPr lang="ru-RU" sz="1600" b="1" dirty="0"/>
              <a:t>– 8,1</a:t>
            </a:r>
            <a:r>
              <a:rPr lang="ru-RU" sz="1600" b="1" dirty="0" smtClean="0"/>
              <a:t>% , </a:t>
            </a:r>
            <a:r>
              <a:rPr lang="ru-RU" sz="1600" b="1" dirty="0"/>
              <a:t>что связано с большим числом исследований образцов от партий малого объема, отбираемых в результате проверок социальных </a:t>
            </a:r>
            <a:r>
              <a:rPr lang="ru-RU" sz="1600" b="1" dirty="0" smtClean="0"/>
              <a:t>объектов</a:t>
            </a:r>
            <a:endParaRPr lang="ru-RU" sz="1600" b="1" dirty="0"/>
          </a:p>
          <a:p>
            <a:endParaRPr lang="ru-RU" dirty="0"/>
          </a:p>
        </p:txBody>
      </p:sp>
      <p:sp>
        <p:nvSpPr>
          <p:cNvPr id="2" name="TextBox 1"/>
          <p:cNvSpPr txBox="1"/>
          <p:nvPr/>
        </p:nvSpPr>
        <p:spPr>
          <a:xfrm>
            <a:off x="7524328" y="0"/>
            <a:ext cx="1619672" cy="369332"/>
          </a:xfrm>
          <a:prstGeom prst="rect">
            <a:avLst/>
          </a:prstGeom>
          <a:noFill/>
        </p:spPr>
        <p:txBody>
          <a:bodyPr wrap="square" rtlCol="0">
            <a:spAutoFit/>
          </a:bodyPr>
          <a:lstStyle/>
          <a:p>
            <a:r>
              <a:rPr lang="ru-RU" dirty="0" smtClean="0"/>
              <a:t>Слайд № 24</a:t>
            </a:r>
            <a:endParaRPr lang="ru-RU" dirty="0"/>
          </a:p>
        </p:txBody>
      </p:sp>
    </p:spTree>
    <p:extLst>
      <p:ext uri="{BB962C8B-B14F-4D97-AF65-F5344CB8AC3E}">
        <p14:creationId xmlns:p14="http://schemas.microsoft.com/office/powerpoint/2010/main" val="18420107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smtClean="0"/>
              <a:t>ИССЛЕДОВАНИЯ В ОБЛАСТИ СЕМЕНОВОДСТВА </a:t>
            </a:r>
            <a:endParaRPr lang="ru-RU" sz="4000" dirty="0"/>
          </a:p>
        </p:txBody>
      </p:sp>
      <p:graphicFrame>
        <p:nvGraphicFramePr>
          <p:cNvPr id="9" name="Объект 8"/>
          <p:cNvGraphicFramePr>
            <a:graphicFrameLocks noGrp="1"/>
          </p:cNvGraphicFramePr>
          <p:nvPr>
            <p:ph idx="1"/>
            <p:extLst>
              <p:ext uri="{D42A27DB-BD31-4B8C-83A1-F6EECF244321}">
                <p14:modId xmlns:p14="http://schemas.microsoft.com/office/powerpoint/2010/main" val="315433802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524328" y="0"/>
            <a:ext cx="1440160" cy="369332"/>
          </a:xfrm>
          <a:prstGeom prst="rect">
            <a:avLst/>
          </a:prstGeom>
          <a:noFill/>
        </p:spPr>
        <p:txBody>
          <a:bodyPr wrap="square" rtlCol="0">
            <a:spAutoFit/>
          </a:bodyPr>
          <a:lstStyle/>
          <a:p>
            <a:r>
              <a:rPr lang="ru-RU" dirty="0" smtClean="0"/>
              <a:t>Слайд № 25</a:t>
            </a:r>
          </a:p>
        </p:txBody>
      </p:sp>
    </p:spTree>
    <p:extLst>
      <p:ext uri="{BB962C8B-B14F-4D97-AF65-F5344CB8AC3E}">
        <p14:creationId xmlns:p14="http://schemas.microsoft.com/office/powerpoint/2010/main" val="1019827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b="1" dirty="0"/>
              <a:t>ИССЛЕДОВАНИЯ В ОБЛАСТИ КАРАНТИНА РАСТЕНИЙ</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10526500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524328" y="0"/>
            <a:ext cx="1512168" cy="369332"/>
          </a:xfrm>
          <a:prstGeom prst="rect">
            <a:avLst/>
          </a:prstGeom>
          <a:noFill/>
        </p:spPr>
        <p:txBody>
          <a:bodyPr wrap="square" rtlCol="0">
            <a:spAutoFit/>
          </a:bodyPr>
          <a:lstStyle/>
          <a:p>
            <a:r>
              <a:rPr lang="ru-RU" dirty="0" smtClean="0"/>
              <a:t>Слайд № 26</a:t>
            </a:r>
            <a:endParaRPr lang="ru-RU" dirty="0"/>
          </a:p>
        </p:txBody>
      </p:sp>
    </p:spTree>
    <p:extLst>
      <p:ext uri="{BB962C8B-B14F-4D97-AF65-F5344CB8AC3E}">
        <p14:creationId xmlns:p14="http://schemas.microsoft.com/office/powerpoint/2010/main" val="21077664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normAutofit fontScale="90000"/>
          </a:bodyPr>
          <a:lstStyle/>
          <a:p>
            <a:r>
              <a:rPr lang="ru-RU" dirty="0" smtClean="0"/>
              <a:t>ИССЛЕДОВАНИЯ В ОБЛАСТИ КАРАНТИНА РАСТЕНИЙ</a:t>
            </a:r>
            <a:endParaRPr lang="ru-RU" dirty="0"/>
          </a:p>
        </p:txBody>
      </p:sp>
      <p:graphicFrame>
        <p:nvGraphicFramePr>
          <p:cNvPr id="10" name="Объект 9"/>
          <p:cNvGraphicFramePr>
            <a:graphicFrameLocks noGrp="1"/>
          </p:cNvGraphicFramePr>
          <p:nvPr>
            <p:ph idx="1"/>
            <p:extLst>
              <p:ext uri="{D42A27DB-BD31-4B8C-83A1-F6EECF244321}">
                <p14:modId xmlns:p14="http://schemas.microsoft.com/office/powerpoint/2010/main" val="2258607561"/>
              </p:ext>
            </p:extLst>
          </p:nvPr>
        </p:nvGraphicFramePr>
        <p:xfrm>
          <a:off x="467544" y="1268760"/>
          <a:ext cx="8229600"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7596336" y="0"/>
            <a:ext cx="1440160" cy="369332"/>
          </a:xfrm>
          <a:prstGeom prst="rect">
            <a:avLst/>
          </a:prstGeom>
          <a:noFill/>
        </p:spPr>
        <p:txBody>
          <a:bodyPr wrap="square" rtlCol="0">
            <a:spAutoFit/>
          </a:bodyPr>
          <a:lstStyle/>
          <a:p>
            <a:r>
              <a:rPr lang="ru-RU" dirty="0" smtClean="0"/>
              <a:t>Слайд № 27</a:t>
            </a:r>
            <a:endParaRPr lang="ru-RU" dirty="0"/>
          </a:p>
        </p:txBody>
      </p:sp>
    </p:spTree>
    <p:extLst>
      <p:ext uri="{BB962C8B-B14F-4D97-AF65-F5344CB8AC3E}">
        <p14:creationId xmlns:p14="http://schemas.microsoft.com/office/powerpoint/2010/main" val="562481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ИССЛЕДОВАНИЯ В ОБЛАСТИ КАРАНТИНА РАСТЕНИЙ </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61541279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524328" y="0"/>
            <a:ext cx="1619672" cy="369332"/>
          </a:xfrm>
          <a:prstGeom prst="rect">
            <a:avLst/>
          </a:prstGeom>
          <a:noFill/>
        </p:spPr>
        <p:txBody>
          <a:bodyPr wrap="square" rtlCol="0">
            <a:spAutoFit/>
          </a:bodyPr>
          <a:lstStyle/>
          <a:p>
            <a:r>
              <a:rPr lang="ru-RU" dirty="0" smtClean="0"/>
              <a:t>Слайд № 28</a:t>
            </a:r>
            <a:endParaRPr lang="ru-RU" dirty="0"/>
          </a:p>
        </p:txBody>
      </p:sp>
    </p:spTree>
    <p:extLst>
      <p:ext uri="{BB962C8B-B14F-4D97-AF65-F5344CB8AC3E}">
        <p14:creationId xmlns:p14="http://schemas.microsoft.com/office/powerpoint/2010/main" val="18765465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b="1" dirty="0" smtClean="0"/>
              <a:t>ПРОИЗВОДСТВЕННЫЕ ПЛОЩАДИ</a:t>
            </a:r>
            <a:endParaRPr lang="ru-RU" sz="4000" b="1" dirty="0"/>
          </a:p>
        </p:txBody>
      </p:sp>
      <p:graphicFrame>
        <p:nvGraphicFramePr>
          <p:cNvPr id="3" name="Диаграмма 2"/>
          <p:cNvGraphicFramePr/>
          <p:nvPr>
            <p:extLst>
              <p:ext uri="{D42A27DB-BD31-4B8C-83A1-F6EECF244321}">
                <p14:modId xmlns:p14="http://schemas.microsoft.com/office/powerpoint/2010/main" val="3544143203"/>
              </p:ext>
            </p:extLst>
          </p:nvPr>
        </p:nvGraphicFramePr>
        <p:xfrm>
          <a:off x="107504" y="1196752"/>
          <a:ext cx="8676456" cy="554461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524328" y="0"/>
            <a:ext cx="1512168" cy="369332"/>
          </a:xfrm>
          <a:prstGeom prst="rect">
            <a:avLst/>
          </a:prstGeom>
          <a:noFill/>
        </p:spPr>
        <p:txBody>
          <a:bodyPr wrap="square" rtlCol="0">
            <a:spAutoFit/>
          </a:bodyPr>
          <a:lstStyle/>
          <a:p>
            <a:r>
              <a:rPr lang="ru-RU" dirty="0" smtClean="0"/>
              <a:t>Слайд № 29</a:t>
            </a:r>
            <a:endParaRPr lang="ru-RU" dirty="0"/>
          </a:p>
        </p:txBody>
      </p:sp>
    </p:spTree>
    <p:extLst>
      <p:ext uri="{BB962C8B-B14F-4D97-AF65-F5344CB8AC3E}">
        <p14:creationId xmlns:p14="http://schemas.microsoft.com/office/powerpoint/2010/main" val="1891022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507288" cy="1426170"/>
          </a:xfrm>
        </p:spPr>
        <p:txBody>
          <a:bodyPr>
            <a:noAutofit/>
          </a:bodyPr>
          <a:lstStyle/>
          <a:p>
            <a:r>
              <a:rPr lang="ru-RU" sz="4000" b="1" dirty="0" smtClean="0"/>
              <a:t>ИНФОРМАЦИЯ</a:t>
            </a:r>
            <a:br>
              <a:rPr lang="ru-RU" sz="4000" b="1" dirty="0" smtClean="0"/>
            </a:br>
            <a:r>
              <a:rPr lang="ru-RU" sz="4000" b="1" dirty="0" smtClean="0"/>
              <a:t> о СФЕРАХ ДЕЯТЕЛЬНОСТИ </a:t>
            </a:r>
            <a:r>
              <a:rPr lang="ru-RU" sz="4000" b="1" dirty="0"/>
              <a:t>за </a:t>
            </a:r>
            <a:r>
              <a:rPr lang="ru-RU" sz="4000" b="1" dirty="0" smtClean="0"/>
              <a:t>2014г </a:t>
            </a:r>
            <a:endParaRPr lang="ru-RU" sz="4000" b="1"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1365610469"/>
              </p:ext>
            </p:extLst>
          </p:nvPr>
        </p:nvGraphicFramePr>
        <p:xfrm>
          <a:off x="179512" y="1340768"/>
          <a:ext cx="8229600" cy="51125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5"/>
          <p:cNvGraphicFramePr/>
          <p:nvPr>
            <p:extLst>
              <p:ext uri="{D42A27DB-BD31-4B8C-83A1-F6EECF244321}">
                <p14:modId xmlns:p14="http://schemas.microsoft.com/office/powerpoint/2010/main" val="189920681"/>
              </p:ext>
            </p:extLst>
          </p:nvPr>
        </p:nvGraphicFramePr>
        <p:xfrm>
          <a:off x="4580574" y="1340768"/>
          <a:ext cx="4563426" cy="37039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Объект 4"/>
          <p:cNvGraphicFramePr>
            <a:graphicFrameLocks/>
          </p:cNvGraphicFramePr>
          <p:nvPr>
            <p:extLst>
              <p:ext uri="{D42A27DB-BD31-4B8C-83A1-F6EECF244321}">
                <p14:modId xmlns:p14="http://schemas.microsoft.com/office/powerpoint/2010/main" val="3176802199"/>
              </p:ext>
            </p:extLst>
          </p:nvPr>
        </p:nvGraphicFramePr>
        <p:xfrm>
          <a:off x="457200" y="1600200"/>
          <a:ext cx="8229600" cy="506916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7380312" y="116632"/>
            <a:ext cx="1440160" cy="369332"/>
          </a:xfrm>
          <a:prstGeom prst="rect">
            <a:avLst/>
          </a:prstGeom>
          <a:noFill/>
        </p:spPr>
        <p:txBody>
          <a:bodyPr wrap="square" rtlCol="0">
            <a:spAutoFit/>
          </a:bodyPr>
          <a:lstStyle/>
          <a:p>
            <a:r>
              <a:rPr lang="ru-RU" dirty="0" smtClean="0"/>
              <a:t>Слайд № 3</a:t>
            </a:r>
            <a:endParaRPr lang="ru-RU" dirty="0"/>
          </a:p>
        </p:txBody>
      </p:sp>
    </p:spTree>
    <p:extLst>
      <p:ext uri="{BB962C8B-B14F-4D97-AF65-F5344CB8AC3E}">
        <p14:creationId xmlns:p14="http://schemas.microsoft.com/office/powerpoint/2010/main" val="36891521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t>СТРУКТУРА ОСНОВНЫХ СРЕДСТВ</a:t>
            </a:r>
            <a:endParaRPr lang="ru-RU" sz="4000" b="1" dirty="0"/>
          </a:p>
        </p:txBody>
      </p:sp>
      <p:graphicFrame>
        <p:nvGraphicFramePr>
          <p:cNvPr id="3" name="Диаграмма 2"/>
          <p:cNvGraphicFramePr/>
          <p:nvPr>
            <p:extLst>
              <p:ext uri="{D42A27DB-BD31-4B8C-83A1-F6EECF244321}">
                <p14:modId xmlns:p14="http://schemas.microsoft.com/office/powerpoint/2010/main" val="2139766938"/>
              </p:ext>
            </p:extLst>
          </p:nvPr>
        </p:nvGraphicFramePr>
        <p:xfrm>
          <a:off x="971600" y="1196752"/>
          <a:ext cx="7272808" cy="4264248"/>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3"/>
          <p:cNvSpPr/>
          <p:nvPr/>
        </p:nvSpPr>
        <p:spPr>
          <a:xfrm>
            <a:off x="107504" y="5442228"/>
            <a:ext cx="8784976" cy="1138773"/>
          </a:xfrm>
          <a:prstGeom prst="rect">
            <a:avLst/>
          </a:prstGeom>
        </p:spPr>
        <p:txBody>
          <a:bodyPr wrap="square">
            <a:spAutoFit/>
          </a:bodyPr>
          <a:lstStyle/>
          <a:p>
            <a:pPr algn="ctr"/>
            <a:r>
              <a:rPr lang="ru-RU" sz="3200" b="1" dirty="0" smtClean="0">
                <a:ea typeface="+mj-ea"/>
                <a:cs typeface="+mj-cs"/>
              </a:rPr>
              <a:t>  </a:t>
            </a:r>
            <a:r>
              <a:rPr lang="ru-RU" b="1" dirty="0"/>
              <a:t>Среди особо ценного имущества 25 % занимают автомобили в количестве 8 единиц балансовой стоимостью 8 222,3 тыс. руб. Показатель обеспеченности автотранспортными средствами в 2014 году составил 0,22 автомобиля на 1 человека</a:t>
            </a:r>
            <a:r>
              <a:rPr lang="ru-RU" b="1" dirty="0" smtClean="0"/>
              <a:t>.</a:t>
            </a:r>
            <a:endParaRPr lang="ru-RU" b="1" dirty="0"/>
          </a:p>
        </p:txBody>
      </p:sp>
      <p:sp>
        <p:nvSpPr>
          <p:cNvPr id="5" name="TextBox 4"/>
          <p:cNvSpPr txBox="1"/>
          <p:nvPr/>
        </p:nvSpPr>
        <p:spPr>
          <a:xfrm>
            <a:off x="7164288" y="0"/>
            <a:ext cx="1512168" cy="369332"/>
          </a:xfrm>
          <a:prstGeom prst="rect">
            <a:avLst/>
          </a:prstGeom>
          <a:noFill/>
        </p:spPr>
        <p:txBody>
          <a:bodyPr wrap="square" rtlCol="0">
            <a:spAutoFit/>
          </a:bodyPr>
          <a:lstStyle/>
          <a:p>
            <a:r>
              <a:rPr lang="ru-RU" dirty="0" smtClean="0"/>
              <a:t>Слайд № 30</a:t>
            </a:r>
            <a:endParaRPr lang="ru-RU" dirty="0"/>
          </a:p>
        </p:txBody>
      </p:sp>
    </p:spTree>
    <p:extLst>
      <p:ext uri="{BB962C8B-B14F-4D97-AF65-F5344CB8AC3E}">
        <p14:creationId xmlns:p14="http://schemas.microsoft.com/office/powerpoint/2010/main" val="3360171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СТРУКТУРА ДОХОДОВ УЧРЕЖДЕНИЯ</a:t>
            </a:r>
            <a:endParaRPr lang="ru-RU" b="1" dirty="0"/>
          </a:p>
        </p:txBody>
      </p:sp>
      <p:graphicFrame>
        <p:nvGraphicFramePr>
          <p:cNvPr id="3" name="Диаграмма 2"/>
          <p:cNvGraphicFramePr/>
          <p:nvPr>
            <p:extLst>
              <p:ext uri="{D42A27DB-BD31-4B8C-83A1-F6EECF244321}">
                <p14:modId xmlns:p14="http://schemas.microsoft.com/office/powerpoint/2010/main" val="2081955876"/>
              </p:ext>
            </p:extLst>
          </p:nvPr>
        </p:nvGraphicFramePr>
        <p:xfrm>
          <a:off x="395536" y="1397000"/>
          <a:ext cx="8064896"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3"/>
          <p:cNvSpPr/>
          <p:nvPr/>
        </p:nvSpPr>
        <p:spPr>
          <a:xfrm>
            <a:off x="107504" y="5442228"/>
            <a:ext cx="8784976" cy="1200329"/>
          </a:xfrm>
          <a:prstGeom prst="rect">
            <a:avLst/>
          </a:prstGeom>
        </p:spPr>
        <p:txBody>
          <a:bodyPr wrap="square">
            <a:spAutoFit/>
          </a:bodyPr>
          <a:lstStyle/>
          <a:p>
            <a:pPr algn="ctr"/>
            <a:r>
              <a:rPr lang="ru-RU" sz="3200" b="1" dirty="0" smtClean="0">
                <a:ea typeface="+mj-ea"/>
                <a:cs typeface="+mj-cs"/>
              </a:rPr>
              <a:t>  </a:t>
            </a:r>
            <a:r>
              <a:rPr lang="ru-RU" sz="2000" b="1" dirty="0"/>
              <a:t>Снижение объёма государственного задания в 2013 году на 51,3 </a:t>
            </a:r>
            <a:r>
              <a:rPr lang="ru-RU" sz="2000" b="1" dirty="0" smtClean="0"/>
              <a:t>% </a:t>
            </a:r>
            <a:r>
              <a:rPr lang="ru-RU" sz="2000" b="1" dirty="0"/>
              <a:t>привело к изменению структуры доходов учреждения на протяжении трехлетнего периода.</a:t>
            </a:r>
          </a:p>
        </p:txBody>
      </p:sp>
      <p:sp>
        <p:nvSpPr>
          <p:cNvPr id="5" name="TextBox 4"/>
          <p:cNvSpPr txBox="1"/>
          <p:nvPr/>
        </p:nvSpPr>
        <p:spPr>
          <a:xfrm>
            <a:off x="7164288" y="116632"/>
            <a:ext cx="1584176" cy="369332"/>
          </a:xfrm>
          <a:prstGeom prst="rect">
            <a:avLst/>
          </a:prstGeom>
          <a:noFill/>
        </p:spPr>
        <p:txBody>
          <a:bodyPr wrap="square" rtlCol="0">
            <a:spAutoFit/>
          </a:bodyPr>
          <a:lstStyle/>
          <a:p>
            <a:r>
              <a:rPr lang="ru-RU" dirty="0" smtClean="0"/>
              <a:t>Слайд № 31</a:t>
            </a:r>
            <a:endParaRPr lang="ru-RU" dirty="0"/>
          </a:p>
        </p:txBody>
      </p:sp>
    </p:spTree>
    <p:extLst>
      <p:ext uri="{BB962C8B-B14F-4D97-AF65-F5344CB8AC3E}">
        <p14:creationId xmlns:p14="http://schemas.microsoft.com/office/powerpoint/2010/main" val="27913575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Autofit/>
          </a:bodyPr>
          <a:lstStyle/>
          <a:p>
            <a:r>
              <a:rPr lang="ru-RU" b="1" dirty="0" smtClean="0"/>
              <a:t>ФИНАНСИРОВАНИЕ</a:t>
            </a:r>
            <a:endParaRPr lang="ru-RU" b="1" dirty="0"/>
          </a:p>
        </p:txBody>
      </p:sp>
      <p:graphicFrame>
        <p:nvGraphicFramePr>
          <p:cNvPr id="4" name="Диаграмма 3"/>
          <p:cNvGraphicFramePr/>
          <p:nvPr>
            <p:extLst>
              <p:ext uri="{D42A27DB-BD31-4B8C-83A1-F6EECF244321}">
                <p14:modId xmlns:p14="http://schemas.microsoft.com/office/powerpoint/2010/main" val="4204378690"/>
              </p:ext>
            </p:extLst>
          </p:nvPr>
        </p:nvGraphicFramePr>
        <p:xfrm>
          <a:off x="179512" y="1196752"/>
          <a:ext cx="8640960" cy="547260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596336" y="75982"/>
            <a:ext cx="1440160" cy="369332"/>
          </a:xfrm>
          <a:prstGeom prst="rect">
            <a:avLst/>
          </a:prstGeom>
          <a:noFill/>
        </p:spPr>
        <p:txBody>
          <a:bodyPr wrap="square" rtlCol="0">
            <a:spAutoFit/>
          </a:bodyPr>
          <a:lstStyle/>
          <a:p>
            <a:r>
              <a:rPr lang="ru-RU" dirty="0" smtClean="0"/>
              <a:t>Слайд № 32</a:t>
            </a:r>
            <a:endParaRPr lang="ru-RU" dirty="0"/>
          </a:p>
        </p:txBody>
      </p:sp>
    </p:spTree>
    <p:extLst>
      <p:ext uri="{BB962C8B-B14F-4D97-AF65-F5344CB8AC3E}">
        <p14:creationId xmlns:p14="http://schemas.microsoft.com/office/powerpoint/2010/main" val="31221608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СТРУКТУРА ДОХОДОВ </a:t>
            </a:r>
            <a:r>
              <a:rPr lang="ru-RU" b="1" dirty="0" smtClean="0"/>
              <a:t/>
            </a:r>
            <a:br>
              <a:rPr lang="ru-RU" b="1" dirty="0" smtClean="0"/>
            </a:br>
            <a:r>
              <a:rPr lang="ru-RU" b="1" dirty="0" smtClean="0"/>
              <a:t>от </a:t>
            </a:r>
            <a:r>
              <a:rPr lang="ru-RU" b="1" dirty="0"/>
              <a:t>оказания платных услуг (работ) </a:t>
            </a:r>
          </a:p>
        </p:txBody>
      </p:sp>
      <p:graphicFrame>
        <p:nvGraphicFramePr>
          <p:cNvPr id="4" name="Диаграмма 3"/>
          <p:cNvGraphicFramePr/>
          <p:nvPr>
            <p:extLst>
              <p:ext uri="{D42A27DB-BD31-4B8C-83A1-F6EECF244321}">
                <p14:modId xmlns:p14="http://schemas.microsoft.com/office/powerpoint/2010/main" val="1446494610"/>
              </p:ext>
            </p:extLst>
          </p:nvPr>
        </p:nvGraphicFramePr>
        <p:xfrm>
          <a:off x="395536" y="1628800"/>
          <a:ext cx="8280920"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452320" y="116632"/>
            <a:ext cx="1512168" cy="369332"/>
          </a:xfrm>
          <a:prstGeom prst="rect">
            <a:avLst/>
          </a:prstGeom>
          <a:noFill/>
        </p:spPr>
        <p:txBody>
          <a:bodyPr wrap="square" rtlCol="0">
            <a:spAutoFit/>
          </a:bodyPr>
          <a:lstStyle/>
          <a:p>
            <a:r>
              <a:rPr lang="ru-RU" dirty="0" smtClean="0"/>
              <a:t>Слайд № 33</a:t>
            </a:r>
            <a:endParaRPr lang="ru-RU" dirty="0"/>
          </a:p>
        </p:txBody>
      </p:sp>
    </p:spTree>
    <p:extLst>
      <p:ext uri="{BB962C8B-B14F-4D97-AF65-F5344CB8AC3E}">
        <p14:creationId xmlns:p14="http://schemas.microsoft.com/office/powerpoint/2010/main" val="37610775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b="1" dirty="0" smtClean="0"/>
              <a:t>СТРУКТУРА ИСТОЧНИКОВ ВЫПЛАТЫ ЗАРАБОТНОЙ ПЛАТЫ</a:t>
            </a:r>
            <a:endParaRPr lang="ru-RU" sz="4000" b="1" dirty="0"/>
          </a:p>
        </p:txBody>
      </p:sp>
      <p:graphicFrame>
        <p:nvGraphicFramePr>
          <p:cNvPr id="4" name="Диаграмма 3"/>
          <p:cNvGraphicFramePr/>
          <p:nvPr>
            <p:extLst>
              <p:ext uri="{D42A27DB-BD31-4B8C-83A1-F6EECF244321}">
                <p14:modId xmlns:p14="http://schemas.microsoft.com/office/powerpoint/2010/main" val="3275415189"/>
              </p:ext>
            </p:extLst>
          </p:nvPr>
        </p:nvGraphicFramePr>
        <p:xfrm>
          <a:off x="107504" y="1397000"/>
          <a:ext cx="8856984" cy="520035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452320" y="44624"/>
            <a:ext cx="1440160" cy="369332"/>
          </a:xfrm>
          <a:prstGeom prst="rect">
            <a:avLst/>
          </a:prstGeom>
          <a:noFill/>
        </p:spPr>
        <p:txBody>
          <a:bodyPr wrap="square" rtlCol="0">
            <a:spAutoFit/>
          </a:bodyPr>
          <a:lstStyle/>
          <a:p>
            <a:r>
              <a:rPr lang="ru-RU" dirty="0" smtClean="0"/>
              <a:t>Слайд № 34</a:t>
            </a:r>
            <a:endParaRPr lang="ru-RU" dirty="0"/>
          </a:p>
        </p:txBody>
      </p:sp>
    </p:spTree>
    <p:extLst>
      <p:ext uri="{BB962C8B-B14F-4D97-AF65-F5344CB8AC3E}">
        <p14:creationId xmlns:p14="http://schemas.microsoft.com/office/powerpoint/2010/main" val="39974696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ВЗАИМОДЕЙСТВИЕ со СМИ</a:t>
            </a:r>
            <a:endParaRPr lang="ru-RU" b="1" dirty="0"/>
          </a:p>
        </p:txBody>
      </p:sp>
      <p:pic>
        <p:nvPicPr>
          <p:cNvPr id="2050" name="Picture 2" descr="C:\Documents and Settings\User\Рабочий стол\qaxbrqxyh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11418"/>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Documents and Settings\User\Рабочий стол\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398" y="1641141"/>
            <a:ext cx="4381500" cy="1079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Documents and Settings\User\Рабочий стол\new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0756" y="2985591"/>
            <a:ext cx="1428750" cy="7334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Documents and Settings\User\Рабочий стол\logo-righ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255" y="2983814"/>
            <a:ext cx="2000250" cy="6381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Documents and Settings\User\Рабочий стол\logo.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3000375"/>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Documents and Settings\User\Рабочий стол\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7864" y="4100759"/>
            <a:ext cx="166687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Documents and Settings\User\Рабочий стол\logo_(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6486" y="4135754"/>
            <a:ext cx="241935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Documents and Settings\User\Рабочий стол\logo (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06442" y="4077072"/>
            <a:ext cx="2333625" cy="942975"/>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107504" y="5442228"/>
            <a:ext cx="8784976" cy="1200329"/>
          </a:xfrm>
          <a:prstGeom prst="rect">
            <a:avLst/>
          </a:prstGeom>
        </p:spPr>
        <p:txBody>
          <a:bodyPr wrap="square">
            <a:spAutoFit/>
          </a:bodyPr>
          <a:lstStyle/>
          <a:p>
            <a:pPr algn="ctr"/>
            <a:r>
              <a:rPr lang="ru-RU" sz="2400" b="1" dirty="0" smtClean="0">
                <a:ea typeface="+mj-ea"/>
                <a:cs typeface="+mj-cs"/>
              </a:rPr>
              <a:t>3 телесюжета на местных телеканалах, </a:t>
            </a:r>
            <a:r>
              <a:rPr lang="ru-RU" sz="2400" b="1" dirty="0"/>
              <a:t>развёрнутое интервью директора </a:t>
            </a:r>
            <a:r>
              <a:rPr lang="ru-RU" sz="2400" b="1" dirty="0" smtClean="0"/>
              <a:t>Учреждения в краевой газете, </a:t>
            </a:r>
          </a:p>
          <a:p>
            <a:pPr algn="ctr"/>
            <a:r>
              <a:rPr lang="ru-RU" sz="2400" b="1" dirty="0" smtClean="0"/>
              <a:t>24 статьи в Интернет-СМИ.</a:t>
            </a:r>
            <a:endParaRPr lang="ru-RU" sz="2400" b="1" dirty="0"/>
          </a:p>
        </p:txBody>
      </p:sp>
      <p:sp>
        <p:nvSpPr>
          <p:cNvPr id="3" name="TextBox 2"/>
          <p:cNvSpPr txBox="1"/>
          <p:nvPr/>
        </p:nvSpPr>
        <p:spPr>
          <a:xfrm>
            <a:off x="7452320" y="0"/>
            <a:ext cx="1421185" cy="369332"/>
          </a:xfrm>
          <a:prstGeom prst="rect">
            <a:avLst/>
          </a:prstGeom>
          <a:noFill/>
        </p:spPr>
        <p:txBody>
          <a:bodyPr wrap="square" rtlCol="0">
            <a:spAutoFit/>
          </a:bodyPr>
          <a:lstStyle/>
          <a:p>
            <a:r>
              <a:rPr lang="ru-RU" dirty="0" smtClean="0"/>
              <a:t>Слайд № 35</a:t>
            </a:r>
            <a:endParaRPr lang="ru-RU" dirty="0"/>
          </a:p>
        </p:txBody>
      </p:sp>
    </p:spTree>
    <p:extLst>
      <p:ext uri="{BB962C8B-B14F-4D97-AF65-F5344CB8AC3E}">
        <p14:creationId xmlns:p14="http://schemas.microsoft.com/office/powerpoint/2010/main" val="22780510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ru-RU" b="1" dirty="0" smtClean="0"/>
              <a:t>САЙТ УЧРЕЖДЕНИЯ</a:t>
            </a:r>
            <a:endParaRPr lang="ru-RU" b="1" dirty="0"/>
          </a:p>
        </p:txBody>
      </p:sp>
      <p:sp>
        <p:nvSpPr>
          <p:cNvPr id="4" name="Заголовок 1"/>
          <p:cNvSpPr>
            <a:spLocks noGrp="1"/>
          </p:cNvSpPr>
          <p:nvPr/>
        </p:nvSpPr>
        <p:spPr>
          <a:xfrm>
            <a:off x="6084168" y="1268760"/>
            <a:ext cx="2952328" cy="4824536"/>
          </a:xfrm>
          <a:prstGeom prst="rect">
            <a:avLst/>
          </a:prstGeom>
        </p:spPr>
        <p:txBody>
          <a:bodyPr vert="horz" lIns="91440" tIns="45720" rIns="91440" bIns="45720" rtlCol="0" anchor="ctr">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dirty="0"/>
              <a:t/>
            </a:r>
            <a:br>
              <a:rPr lang="ru-RU" dirty="0"/>
            </a:br>
            <a:r>
              <a:rPr lang="ru-RU" dirty="0"/>
              <a:t/>
            </a:r>
            <a:br>
              <a:rPr lang="ru-RU" dirty="0"/>
            </a:br>
            <a:r>
              <a:rPr lang="ru-RU" dirty="0"/>
              <a:t/>
            </a:r>
            <a:br>
              <a:rPr lang="ru-RU" dirty="0"/>
            </a:br>
            <a:r>
              <a:rPr lang="ru-RU" sz="2400" b="1" dirty="0" smtClean="0"/>
              <a:t>Изменен веб-дизайн сайта учреждения.  </a:t>
            </a:r>
          </a:p>
          <a:p>
            <a:pPr algn="ctr"/>
            <a:r>
              <a:rPr lang="ru-RU" sz="2400" b="1" dirty="0" smtClean="0"/>
              <a:t>Ведется размещение новостей на сайте Россельхознадзора, за 2014 год размещено 20 региональных новостей.     </a:t>
            </a:r>
            <a:endParaRPr lang="ru-RU" sz="2400" b="1" dirty="0"/>
          </a:p>
        </p:txBody>
      </p:sp>
      <p:sp>
        <p:nvSpPr>
          <p:cNvPr id="3" name="TextBox 2"/>
          <p:cNvSpPr txBox="1"/>
          <p:nvPr/>
        </p:nvSpPr>
        <p:spPr>
          <a:xfrm>
            <a:off x="7380312" y="44624"/>
            <a:ext cx="1872208" cy="369332"/>
          </a:xfrm>
          <a:prstGeom prst="rect">
            <a:avLst/>
          </a:prstGeom>
          <a:noFill/>
        </p:spPr>
        <p:txBody>
          <a:bodyPr wrap="square" rtlCol="0">
            <a:spAutoFit/>
          </a:bodyPr>
          <a:lstStyle/>
          <a:p>
            <a:r>
              <a:rPr lang="ru-RU" dirty="0" smtClean="0"/>
              <a:t>Слайд № 36</a:t>
            </a:r>
            <a:endParaRPr lang="ru-RU" dirty="0"/>
          </a:p>
        </p:txBody>
      </p:sp>
      <p:pic>
        <p:nvPicPr>
          <p:cNvPr id="1027" name="Picture 3" descr="C:\Documents and Settings\User\Рабочий стол\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5472608"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9299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362274"/>
          </a:xfrm>
        </p:spPr>
        <p:txBody>
          <a:bodyPr>
            <a:normAutofit/>
          </a:bodyPr>
          <a:lstStyle/>
          <a:p>
            <a:r>
              <a:rPr lang="ru-RU" sz="4800" b="1" dirty="0" smtClean="0"/>
              <a:t>БЛАГОДАРИМ ЗА ВНИМАНИЕ!</a:t>
            </a:r>
            <a:endParaRPr lang="ru-RU" sz="4800" b="1" dirty="0"/>
          </a:p>
        </p:txBody>
      </p:sp>
      <p:pic>
        <p:nvPicPr>
          <p:cNvPr id="3" name="Picture 2" descr="C:\Documents and Settings\User\Мои документы\проекты\Омега-пресс\эмблем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6107" y="2276872"/>
            <a:ext cx="2078736" cy="2048256"/>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1"/>
          <p:cNvSpPr txBox="1">
            <a:spLocks/>
          </p:cNvSpPr>
          <p:nvPr/>
        </p:nvSpPr>
        <p:spPr>
          <a:xfrm>
            <a:off x="500675" y="4869160"/>
            <a:ext cx="8229600" cy="1512168"/>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smtClean="0"/>
              <a:t>ФГБУ «Хабаровский референтный центр Россельхознадзора» </a:t>
            </a:r>
            <a:endParaRPr lang="ru-RU" dirty="0"/>
          </a:p>
        </p:txBody>
      </p:sp>
    </p:spTree>
    <p:extLst>
      <p:ext uri="{BB962C8B-B14F-4D97-AF65-F5344CB8AC3E}">
        <p14:creationId xmlns:p14="http://schemas.microsoft.com/office/powerpoint/2010/main" val="3706883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ИНФОРМАЦИЯ </a:t>
            </a:r>
            <a:r>
              <a:rPr lang="ru-RU" b="1" dirty="0" smtClean="0"/>
              <a:t/>
            </a:r>
            <a:br>
              <a:rPr lang="ru-RU" b="1" dirty="0" smtClean="0"/>
            </a:br>
            <a:r>
              <a:rPr lang="ru-RU" b="1" dirty="0" smtClean="0"/>
              <a:t>о </a:t>
            </a:r>
            <a:r>
              <a:rPr lang="ru-RU" b="1" dirty="0"/>
              <a:t>СФЕРАХ ДЕЯТЕЛЬНОСТИ за 2014г </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4109580530"/>
              </p:ext>
            </p:extLst>
          </p:nvPr>
        </p:nvGraphicFramePr>
        <p:xfrm>
          <a:off x="251520" y="1600200"/>
          <a:ext cx="8435280" cy="492514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668344" y="116632"/>
            <a:ext cx="1296144" cy="369332"/>
          </a:xfrm>
          <a:prstGeom prst="rect">
            <a:avLst/>
          </a:prstGeom>
          <a:noFill/>
        </p:spPr>
        <p:txBody>
          <a:bodyPr wrap="square" rtlCol="0">
            <a:spAutoFit/>
          </a:bodyPr>
          <a:lstStyle/>
          <a:p>
            <a:r>
              <a:rPr lang="ru-RU" dirty="0" smtClean="0"/>
              <a:t>Слайд № 4</a:t>
            </a:r>
          </a:p>
        </p:txBody>
      </p:sp>
    </p:spTree>
    <p:extLst>
      <p:ext uri="{BB962C8B-B14F-4D97-AF65-F5344CB8AC3E}">
        <p14:creationId xmlns:p14="http://schemas.microsoft.com/office/powerpoint/2010/main" val="714865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29600" cy="1143000"/>
          </a:xfrm>
        </p:spPr>
        <p:txBody>
          <a:bodyPr>
            <a:noAutofit/>
          </a:bodyPr>
          <a:lstStyle/>
          <a:p>
            <a:r>
              <a:rPr lang="ru-RU" b="1" dirty="0" smtClean="0">
                <a:cs typeface="Times New Roman" pitchFamily="18" charset="0"/>
              </a:rPr>
              <a:t>СТРУКТУРА </a:t>
            </a:r>
            <a:br>
              <a:rPr lang="ru-RU" b="1" dirty="0" smtClean="0">
                <a:cs typeface="Times New Roman" pitchFamily="18" charset="0"/>
              </a:rPr>
            </a:br>
            <a:r>
              <a:rPr lang="ru-RU" b="1" dirty="0" smtClean="0">
                <a:cs typeface="Times New Roman" pitchFamily="18" charset="0"/>
              </a:rPr>
              <a:t>ГОСУДАРСТВЕННОГО ЗАДАНИЯ</a:t>
            </a:r>
            <a:endParaRPr lang="ru-RU" b="1"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2381740663"/>
              </p:ext>
            </p:extLst>
          </p:nvPr>
        </p:nvGraphicFramePr>
        <p:xfrm>
          <a:off x="457200" y="1600200"/>
          <a:ext cx="8229600" cy="506916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380312" y="188640"/>
            <a:ext cx="1656184" cy="369332"/>
          </a:xfrm>
          <a:prstGeom prst="rect">
            <a:avLst/>
          </a:prstGeom>
          <a:noFill/>
        </p:spPr>
        <p:txBody>
          <a:bodyPr wrap="square" rtlCol="0">
            <a:spAutoFit/>
          </a:bodyPr>
          <a:lstStyle/>
          <a:p>
            <a:r>
              <a:rPr lang="ru-RU" dirty="0" smtClean="0"/>
              <a:t>Слайд № 5</a:t>
            </a:r>
            <a:endParaRPr lang="ru-RU" dirty="0"/>
          </a:p>
        </p:txBody>
      </p:sp>
    </p:spTree>
    <p:extLst>
      <p:ext uri="{BB962C8B-B14F-4D97-AF65-F5344CB8AC3E}">
        <p14:creationId xmlns:p14="http://schemas.microsoft.com/office/powerpoint/2010/main" val="3927028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91980" y="1283748"/>
            <a:ext cx="4294820" cy="2433284"/>
          </a:xfrm>
        </p:spPr>
        <p:txBody>
          <a:bodyPr>
            <a:normAutofit fontScale="90000"/>
          </a:bodyPr>
          <a:lstStyle/>
          <a:p>
            <a:r>
              <a:rPr lang="ru-RU" dirty="0"/>
              <a:t/>
            </a:r>
            <a:br>
              <a:rPr lang="ru-RU" dirty="0"/>
            </a:br>
            <a:r>
              <a:rPr lang="ru-RU" dirty="0"/>
              <a:t/>
            </a:r>
            <a:br>
              <a:rPr lang="ru-RU" dirty="0"/>
            </a:br>
            <a:r>
              <a:rPr lang="ru-RU" dirty="0"/>
              <a:t/>
            </a:r>
            <a:br>
              <a:rPr lang="ru-RU" dirty="0"/>
            </a:br>
            <a:r>
              <a:rPr lang="ru-RU" sz="3100" b="1" dirty="0" smtClean="0"/>
              <a:t>Аттестат аккредитации Испытательной лаборатории </a:t>
            </a:r>
            <a:r>
              <a:rPr lang="ru-RU" dirty="0"/>
              <a:t/>
            </a:r>
            <a:br>
              <a:rPr lang="ru-RU" dirty="0"/>
            </a:br>
            <a:r>
              <a:rPr lang="ru-RU" dirty="0"/>
              <a:t/>
            </a:r>
            <a:br>
              <a:rPr lang="ru-RU" dirty="0"/>
            </a:br>
            <a:r>
              <a:rPr lang="ru-RU" dirty="0"/>
              <a:t/>
            </a:r>
            <a:br>
              <a:rPr lang="ru-RU" dirty="0"/>
            </a:br>
            <a:r>
              <a:rPr lang="ru-RU" dirty="0"/>
              <a:t>      </a:t>
            </a:r>
          </a:p>
        </p:txBody>
      </p:sp>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847898"/>
            <a:ext cx="4032448" cy="27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861048"/>
            <a:ext cx="1872208"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5008" y="3861048"/>
            <a:ext cx="1926991"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Заголовок 1"/>
          <p:cNvSpPr txBox="1">
            <a:spLocks/>
          </p:cNvSpPr>
          <p:nvPr/>
        </p:nvSpPr>
        <p:spPr>
          <a:xfrm>
            <a:off x="827584" y="427038"/>
            <a:ext cx="8011616" cy="841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t>                               </a:t>
            </a:r>
            <a:r>
              <a:rPr lang="ru-RU" sz="4300" b="1" dirty="0" smtClean="0"/>
              <a:t>АККРЕДИТАЦИЯ</a:t>
            </a:r>
            <a:endParaRPr lang="ru-RU" sz="4300" b="1" dirty="0"/>
          </a:p>
        </p:txBody>
      </p:sp>
      <p:sp>
        <p:nvSpPr>
          <p:cNvPr id="5" name="Прямоугольник 4"/>
          <p:cNvSpPr/>
          <p:nvPr/>
        </p:nvSpPr>
        <p:spPr>
          <a:xfrm>
            <a:off x="4572000" y="4005064"/>
            <a:ext cx="4032448" cy="2646878"/>
          </a:xfrm>
          <a:prstGeom prst="rect">
            <a:avLst/>
          </a:prstGeom>
        </p:spPr>
        <p:txBody>
          <a:bodyPr wrap="square">
            <a:spAutoFit/>
          </a:bodyPr>
          <a:lstStyle/>
          <a:p>
            <a:endParaRPr lang="ru-RU" dirty="0"/>
          </a:p>
          <a:p>
            <a:endParaRPr lang="ru-RU" dirty="0"/>
          </a:p>
          <a:p>
            <a:pPr algn="ctr"/>
            <a:r>
              <a:rPr lang="ru-RU" dirty="0" smtClean="0"/>
              <a:t>       </a:t>
            </a:r>
            <a:r>
              <a:rPr lang="ru-RU" sz="2800" b="1" dirty="0">
                <a:latin typeface="+mj-lt"/>
              </a:rPr>
              <a:t>Лицензия на работу с микроорганизмами </a:t>
            </a:r>
            <a:endParaRPr lang="ru-RU" sz="2800" b="1" dirty="0" smtClean="0">
              <a:latin typeface="+mj-lt"/>
            </a:endParaRPr>
          </a:p>
          <a:p>
            <a:pPr algn="ctr"/>
            <a:r>
              <a:rPr lang="ru-RU" sz="2800" b="1" dirty="0" smtClean="0">
                <a:latin typeface="+mj-lt"/>
              </a:rPr>
              <a:t>3-4 </a:t>
            </a:r>
            <a:r>
              <a:rPr lang="ru-RU" sz="2800" b="1" dirty="0">
                <a:latin typeface="+mj-lt"/>
              </a:rPr>
              <a:t>групп патогенности  (гельминты)</a:t>
            </a:r>
          </a:p>
          <a:p>
            <a:endParaRPr lang="ru-RU" dirty="0"/>
          </a:p>
        </p:txBody>
      </p:sp>
      <p:sp>
        <p:nvSpPr>
          <p:cNvPr id="3" name="TextBox 2"/>
          <p:cNvSpPr txBox="1"/>
          <p:nvPr/>
        </p:nvSpPr>
        <p:spPr>
          <a:xfrm>
            <a:off x="7596336" y="188640"/>
            <a:ext cx="1368152" cy="369332"/>
          </a:xfrm>
          <a:prstGeom prst="rect">
            <a:avLst/>
          </a:prstGeom>
          <a:noFill/>
        </p:spPr>
        <p:txBody>
          <a:bodyPr wrap="square" rtlCol="0">
            <a:spAutoFit/>
          </a:bodyPr>
          <a:lstStyle/>
          <a:p>
            <a:r>
              <a:rPr lang="ru-RU" dirty="0" smtClean="0"/>
              <a:t>Слайд № 6</a:t>
            </a:r>
          </a:p>
        </p:txBody>
      </p:sp>
    </p:spTree>
    <p:extLst>
      <p:ext uri="{BB962C8B-B14F-4D97-AF65-F5344CB8AC3E}">
        <p14:creationId xmlns:p14="http://schemas.microsoft.com/office/powerpoint/2010/main" val="723578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АККРЕДИТАЦИЯ </a:t>
            </a:r>
            <a:br>
              <a:rPr lang="ru-RU" b="1" dirty="0" smtClean="0"/>
            </a:br>
            <a:r>
              <a:rPr lang="ru-RU" b="1" dirty="0" smtClean="0"/>
              <a:t>в качестве экспертной организации</a:t>
            </a:r>
            <a:endParaRPr lang="ru-RU" b="1" dirty="0"/>
          </a:p>
        </p:txBody>
      </p:sp>
      <p:sp>
        <p:nvSpPr>
          <p:cNvPr id="7" name="Шестиугольник 6"/>
          <p:cNvSpPr/>
          <p:nvPr/>
        </p:nvSpPr>
        <p:spPr>
          <a:xfrm>
            <a:off x="6570807" y="4077072"/>
            <a:ext cx="2593343" cy="2465850"/>
          </a:xfrm>
          <a:prstGeom prst="hexagon">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В сфере </a:t>
            </a:r>
            <a:r>
              <a:rPr lang="ru-RU" b="1" dirty="0" err="1" smtClean="0"/>
              <a:t>государствен-ного</a:t>
            </a:r>
            <a:r>
              <a:rPr lang="ru-RU" b="1" dirty="0" smtClean="0"/>
              <a:t> земельного </a:t>
            </a:r>
            <a:r>
              <a:rPr lang="ru-RU" b="1" dirty="0"/>
              <a:t>надзора </a:t>
            </a:r>
          </a:p>
        </p:txBody>
      </p:sp>
      <p:sp>
        <p:nvSpPr>
          <p:cNvPr id="8" name="Шестиугольник 7"/>
          <p:cNvSpPr/>
          <p:nvPr/>
        </p:nvSpPr>
        <p:spPr>
          <a:xfrm>
            <a:off x="3203848" y="1837401"/>
            <a:ext cx="2897056" cy="1519592"/>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mj-lt"/>
              </a:rPr>
              <a:t>В сфере </a:t>
            </a:r>
            <a:r>
              <a:rPr lang="ru-RU" b="1" dirty="0" smtClean="0">
                <a:solidFill>
                  <a:schemeClr val="tx1"/>
                </a:solidFill>
                <a:latin typeface="+mj-lt"/>
              </a:rPr>
              <a:t>государственного ветеринарного </a:t>
            </a:r>
            <a:r>
              <a:rPr lang="ru-RU" b="1" dirty="0">
                <a:solidFill>
                  <a:schemeClr val="tx1"/>
                </a:solidFill>
                <a:latin typeface="+mj-lt"/>
              </a:rPr>
              <a:t>надзора</a:t>
            </a:r>
          </a:p>
        </p:txBody>
      </p:sp>
      <p:sp>
        <p:nvSpPr>
          <p:cNvPr id="9" name="Шестиугольник 8"/>
          <p:cNvSpPr/>
          <p:nvPr/>
        </p:nvSpPr>
        <p:spPr>
          <a:xfrm>
            <a:off x="6263680" y="1797405"/>
            <a:ext cx="2880320" cy="2049556"/>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mj-lt"/>
              </a:rPr>
              <a:t>В сфере федерального государственного карантинного фитосанитарного надзора </a:t>
            </a:r>
            <a:endParaRPr lang="ru-RU" b="1" dirty="0">
              <a:solidFill>
                <a:schemeClr val="tx1"/>
              </a:solidFill>
              <a:latin typeface="+mj-lt"/>
            </a:endParaRPr>
          </a:p>
        </p:txBody>
      </p:sp>
      <p:sp>
        <p:nvSpPr>
          <p:cNvPr id="13" name="Шестиугольник 12"/>
          <p:cNvSpPr/>
          <p:nvPr/>
        </p:nvSpPr>
        <p:spPr>
          <a:xfrm>
            <a:off x="0" y="4149080"/>
            <a:ext cx="2880320" cy="2448272"/>
          </a:xfrm>
          <a:prstGeom prst="hexagon">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mj-lt"/>
              </a:rPr>
              <a:t>В сфере государственного надзора за безопасным обращением с пестицидами и </a:t>
            </a:r>
            <a:r>
              <a:rPr lang="ru-RU" b="1" dirty="0" err="1">
                <a:solidFill>
                  <a:schemeClr val="tx1"/>
                </a:solidFill>
                <a:latin typeface="+mj-lt"/>
              </a:rPr>
              <a:t>агрохимикатами</a:t>
            </a:r>
            <a:r>
              <a:rPr lang="ru-RU" b="1" dirty="0">
                <a:solidFill>
                  <a:schemeClr val="tx1"/>
                </a:solidFill>
                <a:latin typeface="+mj-lt"/>
              </a:rPr>
              <a:t> </a:t>
            </a:r>
          </a:p>
        </p:txBody>
      </p:sp>
      <p:sp>
        <p:nvSpPr>
          <p:cNvPr id="14" name="Шестиугольник 13"/>
          <p:cNvSpPr/>
          <p:nvPr/>
        </p:nvSpPr>
        <p:spPr>
          <a:xfrm>
            <a:off x="2908537" y="3501008"/>
            <a:ext cx="3528392" cy="3007873"/>
          </a:xfrm>
          <a:prstGeom prst="hexagon">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mj-lt"/>
              </a:rPr>
              <a:t>В сфере государственного надзора за качеством и безопасностью зерна, крупы, комбикормов и компонентов для их производства, а также побочных продуктов переработки зерна </a:t>
            </a:r>
          </a:p>
        </p:txBody>
      </p:sp>
      <p:sp>
        <p:nvSpPr>
          <p:cNvPr id="15" name="Шестиугольник 14"/>
          <p:cNvSpPr/>
          <p:nvPr/>
        </p:nvSpPr>
        <p:spPr>
          <a:xfrm>
            <a:off x="93214" y="1817402"/>
            <a:ext cx="2880320" cy="2009561"/>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mj-lt"/>
              </a:rPr>
              <a:t>В сфере государственного надзора в области семеноводства сельскохозяйственных растений </a:t>
            </a:r>
          </a:p>
        </p:txBody>
      </p:sp>
      <p:sp>
        <p:nvSpPr>
          <p:cNvPr id="3" name="TextBox 2"/>
          <p:cNvSpPr txBox="1"/>
          <p:nvPr/>
        </p:nvSpPr>
        <p:spPr>
          <a:xfrm>
            <a:off x="7380312" y="116632"/>
            <a:ext cx="1368152" cy="369332"/>
          </a:xfrm>
          <a:prstGeom prst="rect">
            <a:avLst/>
          </a:prstGeom>
          <a:noFill/>
        </p:spPr>
        <p:txBody>
          <a:bodyPr wrap="square" rtlCol="0">
            <a:spAutoFit/>
          </a:bodyPr>
          <a:lstStyle/>
          <a:p>
            <a:r>
              <a:rPr lang="ru-RU" dirty="0" smtClean="0"/>
              <a:t>Слайд № 7</a:t>
            </a:r>
            <a:endParaRPr lang="ru-RU" dirty="0"/>
          </a:p>
        </p:txBody>
      </p:sp>
    </p:spTree>
    <p:extLst>
      <p:ext uri="{BB962C8B-B14F-4D97-AF65-F5344CB8AC3E}">
        <p14:creationId xmlns:p14="http://schemas.microsoft.com/office/powerpoint/2010/main" val="395557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211734"/>
          </a:xfrm>
        </p:spPr>
        <p:txBody>
          <a:bodyPr>
            <a:noAutofit/>
          </a:bodyPr>
          <a:lstStyle/>
          <a:p>
            <a:pPr algn="ctr"/>
            <a:r>
              <a:rPr lang="ru-RU" sz="4000" dirty="0" smtClean="0"/>
              <a:t>ВНЕДРЕНИЕ </a:t>
            </a:r>
            <a:br>
              <a:rPr lang="ru-RU" sz="4000" dirty="0" smtClean="0"/>
            </a:br>
            <a:r>
              <a:rPr lang="ru-RU" sz="4000" dirty="0" smtClean="0"/>
              <a:t>СИСТЕМЫ МЕНЕДЖМЕНТА КАЧЕСТВА </a:t>
            </a:r>
            <a:endParaRPr lang="ru-RU" sz="4000"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825982207"/>
              </p:ext>
            </p:extLst>
          </p:nvPr>
        </p:nvGraphicFramePr>
        <p:xfrm>
          <a:off x="3575050" y="273050"/>
          <a:ext cx="5389438" cy="6396310"/>
        </p:xfrm>
        <a:graphic>
          <a:graphicData uri="http://schemas.openxmlformats.org/drawingml/2006/chart">
            <c:chart xmlns:c="http://schemas.openxmlformats.org/drawingml/2006/chart" xmlns:r="http://schemas.openxmlformats.org/officeDocument/2006/relationships" r:id="rId2"/>
          </a:graphicData>
        </a:graphic>
      </p:graphicFrame>
      <p:sp>
        <p:nvSpPr>
          <p:cNvPr id="4" name="Текст 3"/>
          <p:cNvSpPr>
            <a:spLocks noGrp="1"/>
          </p:cNvSpPr>
          <p:nvPr>
            <p:ph type="body" sz="half" idx="2"/>
          </p:nvPr>
        </p:nvSpPr>
        <p:spPr/>
        <p:txBody>
          <a:bodyPr>
            <a:noAutofit/>
          </a:bodyPr>
          <a:lstStyle/>
          <a:p>
            <a:pPr algn="ctr"/>
            <a:r>
              <a:rPr lang="ru-RU" b="1" dirty="0"/>
              <a:t>В 2014 г. проведена модернизация системы менеджмента качества, разработаны  документы различных уровней. Ведется анализ   эффективности  системы менеджмента качества посредством проведения внутренних аудитов. Четыре специалиста учреждения прошли обучение, имеют сертификаты внутренних аудиторов. Менеджер по качеству является техническим экспертом по аккредитации испытательных лабораторий. По результатам аудитов принимаются корректирующие и предупреждающие действия, руководством учреждения принимаются решения по улучшению условий труда, материально-техническому переоснащению лабораторной базы, повышению квалификации сотрудников</a:t>
            </a:r>
          </a:p>
        </p:txBody>
      </p:sp>
      <p:sp>
        <p:nvSpPr>
          <p:cNvPr id="3" name="TextBox 2"/>
          <p:cNvSpPr txBox="1"/>
          <p:nvPr/>
        </p:nvSpPr>
        <p:spPr>
          <a:xfrm>
            <a:off x="7883352" y="116632"/>
            <a:ext cx="1260648" cy="369332"/>
          </a:xfrm>
          <a:prstGeom prst="rect">
            <a:avLst/>
          </a:prstGeom>
          <a:noFill/>
        </p:spPr>
        <p:txBody>
          <a:bodyPr wrap="square" rtlCol="0">
            <a:spAutoFit/>
          </a:bodyPr>
          <a:lstStyle/>
          <a:p>
            <a:r>
              <a:rPr lang="ru-RU" dirty="0" smtClean="0"/>
              <a:t>Слайд №8</a:t>
            </a:r>
          </a:p>
        </p:txBody>
      </p:sp>
    </p:spTree>
    <p:extLst>
      <p:ext uri="{BB962C8B-B14F-4D97-AF65-F5344CB8AC3E}">
        <p14:creationId xmlns:p14="http://schemas.microsoft.com/office/powerpoint/2010/main" val="4151506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ШТАТНАЯ ЧИСЛЕННОСТЬ в 2014 г.</a:t>
            </a:r>
            <a:endParaRPr lang="ru-RU" b="1"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3752576209"/>
              </p:ext>
            </p:extLst>
          </p:nvPr>
        </p:nvGraphicFramePr>
        <p:xfrm>
          <a:off x="179512" y="1124744"/>
          <a:ext cx="8784976"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7" name="Заголовок 1"/>
          <p:cNvSpPr>
            <a:spLocks noGrp="1"/>
          </p:cNvSpPr>
          <p:nvPr/>
        </p:nvSpPr>
        <p:spPr>
          <a:xfrm>
            <a:off x="323528" y="5805264"/>
            <a:ext cx="8496944" cy="871964"/>
          </a:xfrm>
          <a:prstGeom prst="rect">
            <a:avLst/>
          </a:prstGeom>
        </p:spPr>
        <p:txBody>
          <a:bodyPr vert="horz" lIns="91440" tIns="45720" rIns="91440" bIns="45720" rtlCol="0" anchor="ctr">
            <a:normAutofit fontScale="25000" lnSpcReduction="200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20000"/>
              </a:lnSpc>
            </a:pPr>
            <a:r>
              <a:rPr lang="ru-RU" dirty="0"/>
              <a:t/>
            </a:r>
            <a:br>
              <a:rPr lang="ru-RU" dirty="0"/>
            </a:br>
            <a:r>
              <a:rPr lang="ru-RU" dirty="0"/>
              <a:t/>
            </a:r>
            <a:br>
              <a:rPr lang="ru-RU" dirty="0"/>
            </a:br>
            <a:r>
              <a:rPr lang="ru-RU" dirty="0"/>
              <a:t/>
            </a:r>
            <a:br>
              <a:rPr lang="ru-RU" dirty="0"/>
            </a:br>
            <a:r>
              <a:rPr lang="ru-RU" dirty="0" smtClean="0"/>
              <a:t>          </a:t>
            </a:r>
            <a:r>
              <a:rPr lang="ru-RU" sz="8800" b="1" dirty="0" smtClean="0">
                <a:latin typeface="+mj-lt"/>
              </a:rPr>
              <a:t>Штатная численность </a:t>
            </a:r>
            <a:r>
              <a:rPr lang="ru-RU" sz="8800" b="1" dirty="0">
                <a:latin typeface="+mj-lt"/>
              </a:rPr>
              <a:t>персонала </a:t>
            </a:r>
            <a:r>
              <a:rPr lang="ru-RU" sz="8800" b="1" dirty="0" smtClean="0">
                <a:latin typeface="+mj-lt"/>
              </a:rPr>
              <a:t> - 40 человек, </a:t>
            </a:r>
            <a:r>
              <a:rPr lang="ru-RU" sz="8800" b="1" dirty="0" smtClean="0"/>
              <a:t>среднесписочная -</a:t>
            </a:r>
            <a:endParaRPr lang="ru-RU" sz="8800" b="1" dirty="0" smtClean="0">
              <a:latin typeface="+mj-lt"/>
            </a:endParaRPr>
          </a:p>
          <a:p>
            <a:pPr algn="ctr">
              <a:lnSpc>
                <a:spcPct val="120000"/>
              </a:lnSpc>
            </a:pPr>
            <a:r>
              <a:rPr lang="ru-RU" sz="8800" b="1" dirty="0" smtClean="0">
                <a:latin typeface="+mj-lt"/>
              </a:rPr>
              <a:t> </a:t>
            </a:r>
            <a:r>
              <a:rPr lang="ru-RU" sz="8800" b="1" dirty="0">
                <a:latin typeface="+mj-lt"/>
              </a:rPr>
              <a:t>36 </a:t>
            </a:r>
            <a:r>
              <a:rPr lang="ru-RU" sz="8800" b="1" dirty="0" smtClean="0">
                <a:latin typeface="+mj-lt"/>
              </a:rPr>
              <a:t>человек, </a:t>
            </a:r>
            <a:r>
              <a:rPr lang="ru-RU" sz="8800" b="1" dirty="0">
                <a:latin typeface="+mj-lt"/>
              </a:rPr>
              <a:t>укомплектованность штата </a:t>
            </a:r>
            <a:r>
              <a:rPr lang="ru-RU" sz="8800" b="1" dirty="0" smtClean="0">
                <a:latin typeface="+mj-lt"/>
              </a:rPr>
              <a:t>- 90 </a:t>
            </a:r>
            <a:r>
              <a:rPr lang="ru-RU" sz="8800" b="1" dirty="0">
                <a:latin typeface="+mj-lt"/>
              </a:rPr>
              <a:t>%. </a:t>
            </a:r>
          </a:p>
          <a:p>
            <a:r>
              <a:rPr lang="ru-RU" dirty="0" smtClean="0"/>
              <a:t>      </a:t>
            </a:r>
            <a:endParaRPr lang="ru-RU" dirty="0"/>
          </a:p>
        </p:txBody>
      </p:sp>
      <p:sp>
        <p:nvSpPr>
          <p:cNvPr id="3" name="TextBox 2"/>
          <p:cNvSpPr txBox="1"/>
          <p:nvPr/>
        </p:nvSpPr>
        <p:spPr>
          <a:xfrm>
            <a:off x="7668344" y="116632"/>
            <a:ext cx="1440160" cy="369332"/>
          </a:xfrm>
          <a:prstGeom prst="rect">
            <a:avLst/>
          </a:prstGeom>
          <a:noFill/>
        </p:spPr>
        <p:txBody>
          <a:bodyPr wrap="square" rtlCol="0">
            <a:spAutoFit/>
          </a:bodyPr>
          <a:lstStyle/>
          <a:p>
            <a:r>
              <a:rPr lang="ru-RU" dirty="0" smtClean="0"/>
              <a:t>Слайд № </a:t>
            </a:r>
            <a:r>
              <a:rPr lang="ru-RU" dirty="0"/>
              <a:t>9</a:t>
            </a:r>
          </a:p>
        </p:txBody>
      </p:sp>
    </p:spTree>
    <p:extLst>
      <p:ext uri="{BB962C8B-B14F-4D97-AF65-F5344CB8AC3E}">
        <p14:creationId xmlns:p14="http://schemas.microsoft.com/office/powerpoint/2010/main" val="1502726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2852</TotalTime>
  <Words>846</Words>
  <Application>Microsoft Office PowerPoint</Application>
  <PresentationFormat>Экран (4:3)</PresentationFormat>
  <Paragraphs>257</Paragraphs>
  <Slides>37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ФГБУ «Хабаровский референтный центр Россельхознадзора» </vt:lpstr>
      <vt:lpstr>ЗОНА ОТВЕТСТВЕННОСТИ</vt:lpstr>
      <vt:lpstr>ИНФОРМАЦИЯ  о СФЕРАХ ДЕЯТЕЛЬНОСТИ за 2014г </vt:lpstr>
      <vt:lpstr>ИНФОРМАЦИЯ  о СФЕРАХ ДЕЯТЕЛЬНОСТИ за 2014г </vt:lpstr>
      <vt:lpstr>СТРУКТУРА  ГОСУДАРСТВЕННОГО ЗАДАНИЯ</vt:lpstr>
      <vt:lpstr>   Аттестат аккредитации Испытательной лаборатории          </vt:lpstr>
      <vt:lpstr>АККРЕДИТАЦИЯ  в качестве экспертной организации</vt:lpstr>
      <vt:lpstr>ВНЕДРЕНИЕ  СИСТЕМЫ МЕНЕДЖМЕНТА КАЧЕСТВА </vt:lpstr>
      <vt:lpstr>ШТАТНАЯ ЧИСЛЕННОСТЬ в 2014 г.</vt:lpstr>
      <vt:lpstr>ПОВЫШЕНИЕ КВАЛИФИКАЦИИ</vt:lpstr>
      <vt:lpstr>ОСНАЩЁННОСТЬ ОБОРУДОВАНИЕМ В 2014 году приобретено  лабораторного оборудования и мебели:</vt:lpstr>
      <vt:lpstr>ОСНАЩЁННОСТЬ НОРМАТИВНО-ТЕХНИЧЕСКОЙ ДОКУМЕНТАЦИЕЙ</vt:lpstr>
      <vt:lpstr>УЧАСТИЕ В МСИ</vt:lpstr>
      <vt:lpstr>ПРОВЕДЕНО ИССЛЕДОВАНИЙ </vt:lpstr>
      <vt:lpstr>ВЫЯВЛЕНО ПОЛОЖИТЕЛЬНЫХ РЕЗУЛЬТАТОВ </vt:lpstr>
      <vt:lpstr>ИССЛЕДОВАНИЯ ПО НАПРАВЛЕНИЯМ ДЕЯТЕЛЬНОСТИ</vt:lpstr>
      <vt:lpstr>АНАЛИЗ ПОЧВ </vt:lpstr>
      <vt:lpstr>ИССЛЕДОВАНИЯ В ОБЛАСТИ ВЕТЕРИНАРИИ </vt:lpstr>
      <vt:lpstr>ИССЛЕДОВАНИЯ В ОБЛАСТИ ВЕТЕРИНАРИИ </vt:lpstr>
      <vt:lpstr>ДИНАМИКА ПОСТУПЛЕНИЯ ПРОБ ОТ УПРАВЛЕНИЯ РОССЕЛЬХОЗНАДЗОРА </vt:lpstr>
      <vt:lpstr>ВЫЯВЛЯЕМОСТЬ ПРИ АНАЛИЗЕ ПРОБ, ПОСТУПИВШИХ ОТ УПРАВЛЕНИЯ  РОССЕЛЬХОЗНАДЗОРА </vt:lpstr>
      <vt:lpstr>Работа в автоматизированных системах Россельхознадзора</vt:lpstr>
      <vt:lpstr>ИССЛЕДОВАНИЯ В ОБЛАСТИ КАЧЕСТВА И БЕЗОПАСНОСТИ ЗЕРНА </vt:lpstr>
      <vt:lpstr>ИССЛЕДОВАНИЯ В ОБЛАСТИ КАЧЕСТВА И БЕЗОПАСНОСТИ ЗЕРНА </vt:lpstr>
      <vt:lpstr>ИССЛЕДОВАНИЯ В ОБЛАСТИ СЕМЕНОВОДСТВА </vt:lpstr>
      <vt:lpstr>ИССЛЕДОВАНИЯ В ОБЛАСТИ КАРАНТИНА РАСТЕНИЙ</vt:lpstr>
      <vt:lpstr>ИССЛЕДОВАНИЯ В ОБЛАСТИ КАРАНТИНА РАСТЕНИЙ</vt:lpstr>
      <vt:lpstr>ИССЛЕДОВАНИЯ В ОБЛАСТИ КАРАНТИНА РАСТЕНИЙ </vt:lpstr>
      <vt:lpstr>ПРОИЗВОДСТВЕННЫЕ ПЛОЩАДИ</vt:lpstr>
      <vt:lpstr>СТРУКТУРА ОСНОВНЫХ СРЕДСТВ</vt:lpstr>
      <vt:lpstr>СТРУКТУРА ДОХОДОВ УЧРЕЖДЕНИЯ</vt:lpstr>
      <vt:lpstr>ФИНАНСИРОВАНИЕ</vt:lpstr>
      <vt:lpstr>СТРУКТУРА ДОХОДОВ  от оказания платных услуг (работ) </vt:lpstr>
      <vt:lpstr>СТРУКТУРА ИСТОЧНИКОВ ВЫПЛАТЫ ЗАРАБОТНОЙ ПЛАТЫ</vt:lpstr>
      <vt:lpstr>ВЗАИМОДЕЙСТВИЕ со СМИ</vt:lpstr>
      <vt:lpstr>САЙТ УЧРЕЖДЕНИЯ</vt:lpstr>
      <vt:lpstr>БЛАГОДАРИМ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ФГБУ «Хабаровский референтный центр Россельхознадзора»</dc:title>
  <dc:creator>Sergey</dc:creator>
  <cp:lastModifiedBy>Рубанов Сергей</cp:lastModifiedBy>
  <cp:revision>190</cp:revision>
  <dcterms:modified xsi:type="dcterms:W3CDTF">2015-06-29T08:06:26Z</dcterms:modified>
</cp:coreProperties>
</file>